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331" r:id="rId2"/>
    <p:sldId id="332" r:id="rId3"/>
    <p:sldId id="395" r:id="rId4"/>
    <p:sldId id="396" r:id="rId5"/>
    <p:sldId id="335" r:id="rId6"/>
    <p:sldId id="353" r:id="rId7"/>
    <p:sldId id="400" r:id="rId8"/>
    <p:sldId id="288" r:id="rId9"/>
    <p:sldId id="387" r:id="rId10"/>
    <p:sldId id="289" r:id="rId11"/>
    <p:sldId id="292" r:id="rId12"/>
    <p:sldId id="294" r:id="rId13"/>
    <p:sldId id="297" r:id="rId14"/>
    <p:sldId id="298" r:id="rId15"/>
    <p:sldId id="301" r:id="rId16"/>
    <p:sldId id="302" r:id="rId17"/>
    <p:sldId id="321" r:id="rId18"/>
    <p:sldId id="398" r:id="rId19"/>
    <p:sldId id="399" r:id="rId20"/>
    <p:sldId id="401" r:id="rId21"/>
    <p:sldId id="402" r:id="rId22"/>
    <p:sldId id="403" r:id="rId23"/>
    <p:sldId id="306" r:id="rId24"/>
    <p:sldId id="404" r:id="rId25"/>
    <p:sldId id="377" r:id="rId26"/>
    <p:sldId id="318" r:id="rId27"/>
    <p:sldId id="320" r:id="rId28"/>
  </p:sldIdLst>
  <p:sldSz cx="9144000" cy="6858000" type="screen4x3"/>
  <p:notesSz cx="6784975" cy="98567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75886" autoAdjust="0"/>
  </p:normalViewPr>
  <p:slideViewPr>
    <p:cSldViewPr>
      <p:cViewPr varScale="1">
        <p:scale>
          <a:sx n="73" d="100"/>
          <a:sy n="7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0896" cy="493393"/>
          </a:xfrm>
          <a:prstGeom prst="rect">
            <a:avLst/>
          </a:prstGeom>
        </p:spPr>
        <p:txBody>
          <a:bodyPr vert="horz" lIns="90981" tIns="45491" rIns="90981" bIns="4549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2497" y="1"/>
            <a:ext cx="2940896" cy="493393"/>
          </a:xfrm>
          <a:prstGeom prst="rect">
            <a:avLst/>
          </a:prstGeom>
        </p:spPr>
        <p:txBody>
          <a:bodyPr vert="horz" lIns="90981" tIns="45491" rIns="90981" bIns="45491" rtlCol="0"/>
          <a:lstStyle>
            <a:lvl1pPr algn="r">
              <a:defRPr sz="1200"/>
            </a:lvl1pPr>
          </a:lstStyle>
          <a:p>
            <a:fld id="{0088DBD7-8F0C-4109-BE5D-5BF4417106EA}" type="datetimeFigureOut">
              <a:rPr lang="cs-CZ" smtClean="0"/>
              <a:pPr/>
              <a:t>20.08.2019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61823"/>
            <a:ext cx="2940896" cy="493391"/>
          </a:xfrm>
          <a:prstGeom prst="rect">
            <a:avLst/>
          </a:prstGeom>
        </p:spPr>
        <p:txBody>
          <a:bodyPr vert="horz" lIns="90981" tIns="45491" rIns="90981" bIns="4549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2497" y="9361823"/>
            <a:ext cx="2940896" cy="493391"/>
          </a:xfrm>
          <a:prstGeom prst="rect">
            <a:avLst/>
          </a:prstGeom>
        </p:spPr>
        <p:txBody>
          <a:bodyPr vert="horz" lIns="90981" tIns="45491" rIns="90981" bIns="45491" rtlCol="0" anchor="b"/>
          <a:lstStyle>
            <a:lvl1pPr algn="r">
              <a:defRPr sz="1200"/>
            </a:lvl1pPr>
          </a:lstStyle>
          <a:p>
            <a:fld id="{595FD882-E1B8-492F-B18E-329FA2A2AC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25277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0154" cy="492842"/>
          </a:xfrm>
          <a:prstGeom prst="rect">
            <a:avLst/>
          </a:prstGeom>
        </p:spPr>
        <p:txBody>
          <a:bodyPr vert="horz" lIns="92232" tIns="46115" rIns="92232" bIns="461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3252" y="1"/>
            <a:ext cx="2940154" cy="492842"/>
          </a:xfrm>
          <a:prstGeom prst="rect">
            <a:avLst/>
          </a:prstGeom>
        </p:spPr>
        <p:txBody>
          <a:bodyPr vert="horz" lIns="92232" tIns="46115" rIns="92232" bIns="46115" rtlCol="0"/>
          <a:lstStyle>
            <a:lvl1pPr algn="r">
              <a:defRPr sz="1200"/>
            </a:lvl1pPr>
          </a:lstStyle>
          <a:p>
            <a:fld id="{F873AD1E-FA9A-4508-9B5D-CC39BB80E279}" type="datetimeFigureOut">
              <a:rPr lang="cs-CZ" smtClean="0"/>
              <a:pPr/>
              <a:t>20.08.2019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2" tIns="46115" rIns="92232" bIns="461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498" y="4681976"/>
            <a:ext cx="5427980" cy="4435555"/>
          </a:xfrm>
          <a:prstGeom prst="rect">
            <a:avLst/>
          </a:prstGeom>
        </p:spPr>
        <p:txBody>
          <a:bodyPr vert="horz" lIns="92232" tIns="46115" rIns="92232" bIns="4611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3" y="9362240"/>
            <a:ext cx="2940154" cy="492842"/>
          </a:xfrm>
          <a:prstGeom prst="rect">
            <a:avLst/>
          </a:prstGeom>
        </p:spPr>
        <p:txBody>
          <a:bodyPr vert="horz" lIns="92232" tIns="46115" rIns="92232" bIns="461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3252" y="9362240"/>
            <a:ext cx="2940154" cy="492842"/>
          </a:xfrm>
          <a:prstGeom prst="rect">
            <a:avLst/>
          </a:prstGeom>
        </p:spPr>
        <p:txBody>
          <a:bodyPr vert="horz" lIns="92232" tIns="46115" rIns="92232" bIns="46115" rtlCol="0" anchor="b"/>
          <a:lstStyle>
            <a:lvl1pPr algn="r">
              <a:defRPr sz="1200"/>
            </a:lvl1pPr>
          </a:lstStyle>
          <a:p>
            <a:fld id="{4F9A8902-F466-4DA1-830C-E0FE69F141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0454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2269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7"/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049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9285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24855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2377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37178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14153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9916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0649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84845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59159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73087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3455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0954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2269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816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226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6859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4008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6453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9721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526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pPr/>
              <a:t>20.08.2019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pPr/>
              <a:t>20.08.2019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4793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049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pPr/>
              <a:t>20.08.2019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pPr/>
              <a:t>20.08.2019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pPr/>
              <a:t>20.08.2019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pPr/>
              <a:t>20.08.2019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pPr/>
              <a:t>20.08.2019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pPr/>
              <a:t>20.08.2019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pPr/>
              <a:t>20.08.2019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A6CA7A8-FE8B-4A7E-8AD6-0FD3944BF4CB}" type="datetimeFigureOut">
              <a:rPr lang="cs-CZ" smtClean="0"/>
              <a:pPr/>
              <a:t>20.08.2019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5AE0E917-CD78-45D1-BD89-F864548683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obvykle-ceny-a-mzdy-plat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le/9003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vyzva-047-opz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file/9003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ita.dotaceeu.cz/gen/krok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060848"/>
            <a:ext cx="7272808" cy="1872208"/>
          </a:xfrm>
        </p:spPr>
        <p:txBody>
          <a:bodyPr/>
          <a:lstStyle/>
          <a:p>
            <a:pPr algn="ctr"/>
            <a:r>
              <a:rPr lang="cs-CZ" dirty="0" smtClean="0"/>
              <a:t>Seminář MAS– </a:t>
            </a:r>
            <a:r>
              <a:rPr lang="cs-CZ" dirty="0"/>
              <a:t>Prorodinná opatření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realizace  </a:t>
            </a:r>
            <a:br>
              <a:rPr lang="cs-CZ" dirty="0" smtClean="0"/>
            </a:br>
            <a:endParaRPr lang="cs-CZ" sz="2800" b="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1331640" y="4437112"/>
            <a:ext cx="5930356" cy="1656184"/>
          </a:xfrm>
        </p:spPr>
        <p:txBody>
          <a:bodyPr/>
          <a:lstStyle/>
          <a:p>
            <a:pPr algn="ctr"/>
            <a:r>
              <a:rPr lang="cs-CZ" sz="5400" dirty="0" smtClean="0"/>
              <a:t>18.2.2019</a:t>
            </a:r>
          </a:p>
          <a:p>
            <a:pPr algn="ctr"/>
            <a:r>
              <a:rPr lang="cs-CZ" sz="5400" dirty="0" smtClean="0"/>
              <a:t> Rýmařov</a:t>
            </a:r>
            <a:endParaRPr lang="cs-CZ" sz="5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05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456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Osobní </a:t>
            </a:r>
            <a:r>
              <a:rPr lang="cs-CZ" sz="2800" b="1" dirty="0" smtClean="0"/>
              <a:t>náklady</a:t>
            </a:r>
          </a:p>
          <a:p>
            <a:pPr lvl="1"/>
            <a:r>
              <a:rPr lang="cs-CZ" dirty="0" smtClean="0"/>
              <a:t>dohoda </a:t>
            </a:r>
            <a:r>
              <a:rPr lang="cs-CZ" dirty="0"/>
              <a:t>o </a:t>
            </a:r>
            <a:r>
              <a:rPr lang="cs-CZ" dirty="0" smtClean="0"/>
              <a:t>provedení </a:t>
            </a:r>
            <a:r>
              <a:rPr lang="cs-CZ" dirty="0"/>
              <a:t>práce (</a:t>
            </a:r>
            <a:r>
              <a:rPr lang="cs-CZ" dirty="0" smtClean="0"/>
              <a:t>DPP)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rozsah práce nesmí překročit 300 hodin v kalendářním roce u jednoho zaměstnavatele. Zdravotní a sociální pojištění se platní jen pokud odměna přesáhne 10 000 Kč (včetně</a:t>
            </a:r>
            <a:r>
              <a:rPr lang="cs-CZ" sz="1600" dirty="0" smtClean="0"/>
              <a:t>)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886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Výše úvazku – maximálně 1,0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Úvazek </a:t>
            </a:r>
            <a:r>
              <a:rPr lang="cs-CZ" dirty="0"/>
              <a:t>osoby, u které je odměňování i jen částečně hrazeno z prostředků projektu OPZ, může být </a:t>
            </a:r>
            <a:r>
              <a:rPr lang="cs-CZ" b="1" dirty="0"/>
              <a:t>maximálně 1,0 dohromady u všech subjektů </a:t>
            </a:r>
            <a:r>
              <a:rPr lang="cs-CZ" dirty="0"/>
              <a:t>(příjemce a partneři) zapojených do daného projektu (tj. součet veškerých úvazků zaměstnance u zaměstnavatele/ů včetně případných DPP a DPČ nesmí překročit jeden pracovní úvazek), a to po celou dobu zapojení daného pracovníka do realizace projektu OPZ.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51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456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Pracovní pozice hrazené z nepřímých nákladů (NN)</a:t>
            </a:r>
          </a:p>
          <a:p>
            <a:r>
              <a:rPr lang="pl-PL" dirty="0"/>
              <a:t>nepracují přímo s cílovou skupinou projektu nebo </a:t>
            </a:r>
          </a:p>
          <a:p>
            <a:r>
              <a:rPr lang="cs-CZ" dirty="0"/>
              <a:t>nezajišťují výstup, který je určen k přímému využití cílovou skupinou </a:t>
            </a:r>
            <a:r>
              <a:rPr lang="cs-CZ" dirty="0" smtClean="0"/>
              <a:t>projektu</a:t>
            </a:r>
          </a:p>
          <a:p>
            <a:endParaRPr lang="cs-CZ" dirty="0" smtClean="0"/>
          </a:p>
          <a:p>
            <a:r>
              <a:rPr lang="cs-CZ" dirty="0" smtClean="0"/>
              <a:t>Pozice hrazené z NN se do rozpočtu projektu neuvádějí, např.: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b="1" dirty="0" smtClean="0"/>
              <a:t>Projektový manažer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b="1" dirty="0" smtClean="0"/>
              <a:t>Finanční manažer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b="1" dirty="0" smtClean="0"/>
              <a:t>Koordinátor projektu</a:t>
            </a:r>
          </a:p>
          <a:p>
            <a:pPr marL="666000" lvl="2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063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12568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Nákup zařízení a </a:t>
            </a:r>
            <a:r>
              <a:rPr lang="cs-CZ" sz="2800" b="1" dirty="0" smtClean="0"/>
              <a:t>vybavení</a:t>
            </a:r>
          </a:p>
          <a:p>
            <a:pPr lvl="1"/>
            <a:r>
              <a:rPr lang="cs-CZ" dirty="0" smtClean="0"/>
              <a:t>dle </a:t>
            </a:r>
            <a:r>
              <a:rPr lang="cs-CZ" dirty="0"/>
              <a:t>„</a:t>
            </a:r>
            <a:r>
              <a:rPr lang="cs-CZ" dirty="0">
                <a:hlinkClick r:id="rId3"/>
              </a:rPr>
              <a:t>Tabulky obvyklých cen, mezd a platů</a:t>
            </a:r>
            <a:r>
              <a:rPr lang="cs-CZ" dirty="0" smtClean="0"/>
              <a:t>“ (dostupná na esfcr.cz)</a:t>
            </a:r>
          </a:p>
          <a:p>
            <a:pPr lvl="1"/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3529300"/>
              </p:ext>
            </p:extLst>
          </p:nvPr>
        </p:nvGraphicFramePr>
        <p:xfrm>
          <a:off x="467543" y="2564904"/>
          <a:ext cx="8208914" cy="3744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5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53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3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823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7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Položka zařízení/nábytku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Cena bez DPH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Cena s DPH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Parametry*/Poznámky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Sestava stolní </a:t>
                      </a:r>
                      <a:r>
                        <a:rPr lang="cs-CZ" sz="900" dirty="0" smtClean="0">
                          <a:effectLst/>
                        </a:rPr>
                        <a:t>PC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11 000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13 310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2,4 GHz, 4 GB RAM, 500 GB HDD, grafická karta (vlastní), optická mechanika DVD±RW, LCD 21,5", klávesnice, myš, operační systém**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Notebook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11 000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13 310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2,4 GHz, 4 GB RAM, 500 GB HDD,  grafická karta (vlastní), optická mechanika DVD±RW, myš, operační systém**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Tablet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6 050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1,3 GHz,  RAM 1 GB, interní 16 GB, wifi, bluetooth, 3G modem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Kancelářský balík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5 200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6 292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MS Office 2013 (Pro podnikatele) - obsahuje Word, Excel, Powerpoint, Outlook, One Note (OEM - PKC verze)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Kancelářský balík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2 420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MS Office Standard 2013 OLP (otevřená licence) pro neziskový sektor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Mobilní telefon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2 420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telefonování, SMS, MMS, bluetooth, datový přenos***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Běžná tiskárna pro 1 PC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3 500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3 025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černobílá/barevná laserová/inkoustová, 1200x1200 dpi, manuální duplex, rychlost cca 20 </a:t>
                      </a:r>
                      <a:r>
                        <a:rPr lang="cs-CZ" sz="900" dirty="0" smtClean="0">
                          <a:effectLst/>
                        </a:rPr>
                        <a:t>str./</a:t>
                      </a:r>
                      <a:r>
                        <a:rPr lang="cs-CZ" sz="900" dirty="0">
                          <a:effectLst/>
                        </a:rPr>
                        <a:t>min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86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4707224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Nákup služeb </a:t>
            </a:r>
            <a:endParaRPr lang="cs-CZ" sz="2800" b="1" dirty="0" smtClean="0"/>
          </a:p>
          <a:p>
            <a:r>
              <a:rPr lang="cs-CZ" sz="1800" dirty="0"/>
              <a:t>Dodání služby musí být nezbytné k realizaci projektu a musí vytvářet novou hodnotu. </a:t>
            </a:r>
            <a:endParaRPr lang="cs-CZ" sz="1800" dirty="0" smtClean="0"/>
          </a:p>
          <a:p>
            <a:r>
              <a:rPr lang="cs-CZ" sz="1800" b="1" dirty="0" smtClean="0"/>
              <a:t>Pronájem </a:t>
            </a:r>
            <a:r>
              <a:rPr lang="cs-CZ" sz="1800" b="1" dirty="0"/>
              <a:t>prostor nutných pro realizaci projektu </a:t>
            </a:r>
            <a:r>
              <a:rPr lang="cs-CZ" sz="1800" dirty="0" smtClean="0"/>
              <a:t>(</a:t>
            </a:r>
            <a:r>
              <a:rPr lang="cs-CZ" sz="1800" dirty="0"/>
              <a:t>kromě kancelářských prostor určených pro práci projektového či finančního manažera a koordinátora projektu nebo jiných administrativních pozic. Náklady na nájem těchto prostor spadají do nepřímých nákladů</a:t>
            </a:r>
            <a:r>
              <a:rPr lang="cs-CZ" sz="1800" dirty="0" smtClean="0"/>
              <a:t>).</a:t>
            </a:r>
          </a:p>
          <a:p>
            <a:r>
              <a:rPr lang="cs-CZ" sz="1800" b="1" dirty="0" smtClean="0"/>
              <a:t>Animační služby</a:t>
            </a:r>
            <a:r>
              <a:rPr lang="cs-CZ" sz="1800" dirty="0" smtClean="0"/>
              <a:t>, tzn. že pečující osoba pracuje na živnostenský list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424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000" lvl="1" indent="0">
              <a:buNone/>
            </a:pPr>
            <a:endParaRPr lang="cs-CZ" dirty="0"/>
          </a:p>
          <a:p>
            <a:r>
              <a:rPr lang="cs-CZ" sz="2800" b="1" dirty="0" smtClean="0"/>
              <a:t>Nepřímé náklady</a:t>
            </a:r>
          </a:p>
          <a:p>
            <a:pPr lvl="1"/>
            <a:r>
              <a:rPr lang="cs-CZ" dirty="0"/>
              <a:t>Přesný výčet položek, které spadají do nepřímých nákladů, uvádí příručka </a:t>
            </a:r>
            <a:r>
              <a:rPr lang="cs-CZ" dirty="0" smtClean="0"/>
              <a:t>„</a:t>
            </a:r>
            <a:r>
              <a:rPr lang="cs-CZ" dirty="0" smtClean="0">
                <a:hlinkClick r:id="rId3"/>
              </a:rPr>
              <a:t>Specifická část pravidel pro žadatele a příjemce pro projekty se skutečně vzniklými výdaji a případně také s nepřímými náklady (verze 2)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396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Nepřímé náklady, např.:</a:t>
            </a:r>
            <a:endParaRPr lang="cs-CZ" sz="2800" b="1" dirty="0"/>
          </a:p>
          <a:p>
            <a:pPr lvl="1"/>
            <a:r>
              <a:rPr lang="cs-CZ" dirty="0"/>
              <a:t>Administrativa, řízení projektu (včetně finančního), účetnictví, personalistika, komunikační a informační opatření, občerstvení a stravování a podpůrné procesy pro provoz projektu. </a:t>
            </a:r>
            <a:endParaRPr lang="cs-CZ" dirty="0" smtClean="0"/>
          </a:p>
          <a:p>
            <a:pPr lvl="1"/>
            <a:r>
              <a:rPr lang="cs-CZ" dirty="0" smtClean="0"/>
              <a:t>Odpisy </a:t>
            </a:r>
            <a:r>
              <a:rPr lang="cs-CZ" dirty="0"/>
              <a:t>zařízení či vybavení, které slouží k administraci </a:t>
            </a:r>
            <a:r>
              <a:rPr lang="cs-CZ" dirty="0" smtClean="0"/>
              <a:t>projektu.</a:t>
            </a:r>
          </a:p>
          <a:p>
            <a:pPr lvl="1"/>
            <a:r>
              <a:rPr lang="pl-PL" dirty="0" smtClean="0"/>
              <a:t>Nájemné </a:t>
            </a:r>
            <a:r>
              <a:rPr lang="pl-PL" dirty="0"/>
              <a:t>za prostory využívané k administraci </a:t>
            </a:r>
            <a:r>
              <a:rPr lang="pl-PL" dirty="0" smtClean="0"/>
              <a:t>projektu. </a:t>
            </a:r>
            <a:endParaRPr lang="pl-PL" dirty="0"/>
          </a:p>
          <a:p>
            <a:pPr lvl="1"/>
            <a:r>
              <a:rPr lang="pl-PL" dirty="0" smtClean="0"/>
              <a:t>Odpisy </a:t>
            </a:r>
            <a:r>
              <a:rPr lang="pl-PL" dirty="0"/>
              <a:t>budov využívaných pro </a:t>
            </a:r>
            <a:r>
              <a:rPr lang="pl-PL" dirty="0" smtClean="0"/>
              <a:t>projekt.</a:t>
            </a:r>
          </a:p>
          <a:p>
            <a:pPr lvl="1"/>
            <a:r>
              <a:rPr lang="cs-CZ" dirty="0" smtClean="0"/>
              <a:t>Energie</a:t>
            </a:r>
            <a:r>
              <a:rPr lang="cs-CZ" dirty="0"/>
              <a:t>, vodné, stočné v prostorech kanceláře projektu a dalších pronajímaných nemovitostech využívaných k realizaci </a:t>
            </a:r>
            <a:r>
              <a:rPr lang="cs-CZ" dirty="0" smtClean="0"/>
              <a:t>projektu.</a:t>
            </a:r>
          </a:p>
          <a:p>
            <a:pPr lvl="1"/>
            <a:r>
              <a:rPr lang="cs-CZ" dirty="0" smtClean="0"/>
              <a:t>Internetové </a:t>
            </a:r>
            <a:r>
              <a:rPr lang="cs-CZ" dirty="0"/>
              <a:t>a telefonické připojení, poštovné, dopravné, </a:t>
            </a:r>
            <a:r>
              <a:rPr lang="cs-CZ" dirty="0" smtClean="0"/>
              <a:t>balné.</a:t>
            </a:r>
          </a:p>
          <a:p>
            <a:pPr lvl="1"/>
            <a:r>
              <a:rPr lang="cs-CZ" dirty="0" smtClean="0"/>
              <a:t>Bankovní poplatky. 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pl-PL" dirty="0"/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304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Mezi nezpůsobilé výdaje patří např.: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 smtClean="0"/>
              <a:t>Stravné pro děti </a:t>
            </a:r>
          </a:p>
          <a:p>
            <a:r>
              <a:rPr lang="cs-CZ" dirty="0" smtClean="0"/>
              <a:t>Zajištění výletů - </a:t>
            </a:r>
            <a:r>
              <a:rPr lang="cs-CZ" dirty="0"/>
              <a:t>n</a:t>
            </a:r>
            <a:r>
              <a:rPr lang="cs-CZ" dirty="0" smtClean="0"/>
              <a:t>áklady </a:t>
            </a:r>
            <a:r>
              <a:rPr lang="cs-CZ" dirty="0"/>
              <a:t>na </a:t>
            </a:r>
            <a:r>
              <a:rPr lang="cs-CZ" dirty="0" smtClean="0"/>
              <a:t>dopravu/cestovné; vstupné; </a:t>
            </a:r>
            <a:r>
              <a:rPr lang="cs-CZ" dirty="0"/>
              <a:t>p</a:t>
            </a:r>
            <a:r>
              <a:rPr lang="cs-CZ" dirty="0" smtClean="0"/>
              <a:t>otravinové balíčky</a:t>
            </a:r>
          </a:p>
          <a:p>
            <a:r>
              <a:rPr lang="cs-CZ" dirty="0"/>
              <a:t>Náklady na </a:t>
            </a:r>
            <a:r>
              <a:rPr lang="cs-CZ" dirty="0" smtClean="0"/>
              <a:t>napsání </a:t>
            </a:r>
            <a:r>
              <a:rPr lang="cs-CZ" dirty="0"/>
              <a:t>projektu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35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4. dokumenty</a:t>
            </a:r>
            <a:endParaRPr lang="cs-CZ" sz="2800" b="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7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3600" dirty="0" smtClean="0">
                <a:solidFill>
                  <a:srgbClr val="FF0000"/>
                </a:solidFill>
              </a:rPr>
              <a:t>Přihláška</a:t>
            </a:r>
          </a:p>
          <a:p>
            <a:r>
              <a:rPr lang="cs-CZ" sz="3600" dirty="0" smtClean="0">
                <a:solidFill>
                  <a:srgbClr val="FF0000"/>
                </a:solidFill>
              </a:rPr>
              <a:t>Smlouva</a:t>
            </a:r>
          </a:p>
          <a:p>
            <a:r>
              <a:rPr lang="cs-CZ" sz="3600" dirty="0" smtClean="0">
                <a:solidFill>
                  <a:srgbClr val="FF0000"/>
                </a:solidFill>
              </a:rPr>
              <a:t>Vazba na trh práce</a:t>
            </a:r>
          </a:p>
          <a:p>
            <a:r>
              <a:rPr lang="cs-CZ" sz="3600" dirty="0" smtClean="0">
                <a:solidFill>
                  <a:srgbClr val="FF0000"/>
                </a:solidFill>
              </a:rPr>
              <a:t>Monitorovací list</a:t>
            </a:r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 smtClean="0"/>
          </a:p>
          <a:p>
            <a:endParaRPr lang="cs-CZ" u="sng" dirty="0" smtClean="0"/>
          </a:p>
          <a:p>
            <a:endParaRPr lang="cs-CZ" u="sng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895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</a:t>
            </a:r>
            <a:r>
              <a:rPr lang="cs-CZ" baseline="0" dirty="0" smtClean="0"/>
              <a:t> Semináře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43608" y="1268760"/>
            <a:ext cx="7056784" cy="5256584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Právní akt, přístupy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Publicita</a:t>
            </a:r>
            <a:endParaRPr lang="cs-CZ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Způsobilé výdaje, rozpočet, nezpůsobilé výdaje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Dokumenty</a:t>
            </a:r>
            <a:endParaRPr lang="cs-CZ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Zprávy o realizaci, indikátory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baseline="0" dirty="0" smtClean="0"/>
              <a:t>Vykazování</a:t>
            </a:r>
            <a:r>
              <a:rPr lang="cs-CZ" sz="2000" dirty="0" smtClean="0"/>
              <a:t> osob</a:t>
            </a:r>
            <a:endParaRPr lang="cs-CZ" sz="2000" baseline="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baseline="0" dirty="0" smtClean="0"/>
              <a:t>Odkazy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73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/>
              <a:t>5</a:t>
            </a:r>
            <a:r>
              <a:rPr lang="cs-CZ" dirty="0" smtClean="0"/>
              <a:t>. Zprávy o realizaci</a:t>
            </a:r>
            <a:endParaRPr lang="cs-CZ" sz="2800" b="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82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Zprávy o realizaci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Harmonogram dán právním aktem</a:t>
            </a:r>
          </a:p>
          <a:p>
            <a:r>
              <a:rPr lang="cs-CZ" dirty="0" smtClean="0"/>
              <a:t>Textová část</a:t>
            </a:r>
          </a:p>
          <a:p>
            <a:r>
              <a:rPr lang="cs-CZ" dirty="0" smtClean="0"/>
              <a:t>Žádost o platbu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68302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/>
              <a:t>6</a:t>
            </a:r>
            <a:r>
              <a:rPr lang="cs-CZ" dirty="0" smtClean="0"/>
              <a:t>. Vykazování osob -        IS ESF</a:t>
            </a:r>
            <a:endParaRPr lang="cs-CZ" sz="2800" b="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5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pl-PL" b="0" dirty="0" smtClean="0"/>
              <a:t>INDIKÁTORY</a:t>
            </a:r>
            <a:endParaRPr lang="cs-CZ" cap="non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96" y="1268760"/>
            <a:ext cx="89335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28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7. Odkazy</a:t>
            </a:r>
            <a:endParaRPr lang="cs-CZ" sz="2800" b="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3600" dirty="0" smtClean="0">
                <a:solidFill>
                  <a:srgbClr val="FF0000"/>
                </a:solidFill>
              </a:rPr>
              <a:t>Výzva </a:t>
            </a:r>
            <a:r>
              <a:rPr lang="cs-CZ" sz="3600" dirty="0">
                <a:solidFill>
                  <a:srgbClr val="FF0000"/>
                </a:solidFill>
              </a:rPr>
              <a:t>pro MAS na podporu strategií komunitně vedeného místního </a:t>
            </a:r>
            <a:r>
              <a:rPr lang="cs-CZ" sz="3600" dirty="0" smtClean="0">
                <a:solidFill>
                  <a:srgbClr val="FF0000"/>
                </a:solidFill>
              </a:rPr>
              <a:t>rozvoje č. 47</a:t>
            </a:r>
          </a:p>
          <a:p>
            <a:r>
              <a:rPr lang="cs-CZ" sz="3600" u="sng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cs-CZ" sz="3600" u="sng" dirty="0">
                <a:solidFill>
                  <a:srgbClr val="FF0000"/>
                </a:solidFill>
                <a:hlinkClick r:id="rId2"/>
              </a:rPr>
              <a:t>://</a:t>
            </a:r>
            <a:r>
              <a:rPr lang="cs-CZ" sz="3600" u="sng" dirty="0" smtClean="0">
                <a:solidFill>
                  <a:srgbClr val="FF0000"/>
                </a:solidFill>
                <a:hlinkClick r:id="rId2"/>
              </a:rPr>
              <a:t>www.esfcr.cz/vyzva-047-opz</a:t>
            </a:r>
            <a:endParaRPr lang="cs-CZ" sz="36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 smtClean="0"/>
          </a:p>
          <a:p>
            <a:endParaRPr lang="cs-CZ" u="sng" dirty="0" smtClean="0"/>
          </a:p>
          <a:p>
            <a:endParaRPr lang="cs-CZ" u="sng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998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S</a:t>
            </a:r>
            <a:r>
              <a:rPr lang="cs-CZ" dirty="0" smtClean="0"/>
              <a:t>pecifická část pravidel pro žadatele a příjemce v rámci OPZ pro projekty se skutečně vzniklými výdaji a případně také s nepřímými náklady </a:t>
            </a:r>
            <a:r>
              <a:rPr lang="cs-CZ" dirty="0"/>
              <a:t>	</a:t>
            </a:r>
          </a:p>
          <a:p>
            <a:r>
              <a:rPr lang="cs-CZ" dirty="0">
                <a:hlinkClick r:id="rId3"/>
              </a:rPr>
              <a:t>https://www.esfcr.cz/file/9003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757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 smtClean="0"/>
              <a:t>  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852936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Děkujeme za pozornost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br>
              <a:rPr lang="cs-CZ" dirty="0" smtClean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/>
            </a:r>
            <a:br>
              <a:rPr lang="cs-CZ" dirty="0">
                <a:sym typeface="Wingdings" panose="05000000000000000000" pitchFamily="2" charset="2"/>
              </a:rPr>
            </a:br>
            <a:endParaRPr lang="cs-CZ" sz="1600" b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9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1. Právní akt</a:t>
            </a:r>
            <a:endParaRPr lang="cs-CZ" sz="2800" b="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83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akt, přístupy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Dobře nastudovat</a:t>
            </a:r>
          </a:p>
          <a:p>
            <a:r>
              <a:rPr lang="cs-CZ" dirty="0" smtClean="0"/>
              <a:t>Změny projektu – podstatné x nepodstatné</a:t>
            </a:r>
          </a:p>
          <a:p>
            <a:pPr lvl="1"/>
            <a:r>
              <a:rPr lang="cs-CZ" dirty="0" smtClean="0"/>
              <a:t>Vše v systémy ISKP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Přístup do IS ESF – vykazování osob (dále viz indikátory)</a:t>
            </a:r>
          </a:p>
        </p:txBody>
      </p:sp>
    </p:spTree>
    <p:extLst>
      <p:ext uri="{BB962C8B-B14F-4D97-AF65-F5344CB8AC3E}">
        <p14:creationId xmlns:p14="http://schemas.microsoft.com/office/powerpoint/2010/main" xmlns="" val="193539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2. publicita</a:t>
            </a:r>
            <a:endParaRPr lang="cs-CZ" sz="2800" b="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6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0" kern="0" cap="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Povinná publicita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smtClean="0"/>
              <a:t>Plakát A3 – generátor publicity</a:t>
            </a:r>
          </a:p>
          <a:p>
            <a:pPr algn="just"/>
            <a:r>
              <a:rPr lang="cs-CZ" b="1" dirty="0">
                <a:hlinkClick r:id="rId2"/>
              </a:rPr>
              <a:t>https://</a:t>
            </a:r>
            <a:r>
              <a:rPr lang="cs-CZ" b="1" dirty="0" smtClean="0">
                <a:hlinkClick r:id="rId2"/>
              </a:rPr>
              <a:t>publicita.dotaceeu.cz/gen/krok1</a:t>
            </a:r>
            <a:endParaRPr lang="cs-CZ" b="1" dirty="0" smtClean="0"/>
          </a:p>
          <a:p>
            <a:pPr algn="just"/>
            <a:endParaRPr lang="cs-CZ" b="1" dirty="0" smtClean="0"/>
          </a:p>
          <a:p>
            <a:pPr algn="just"/>
            <a:r>
              <a:rPr lang="cs-CZ" b="1" dirty="0" smtClean="0"/>
              <a:t>Zveřejnění na webu</a:t>
            </a:r>
            <a:r>
              <a:rPr lang="cs-CZ" dirty="0"/>
              <a:t>	</a:t>
            </a:r>
          </a:p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884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/>
              <a:t>3</a:t>
            </a:r>
            <a:r>
              <a:rPr lang="cs-CZ" dirty="0" smtClean="0"/>
              <a:t>. </a:t>
            </a:r>
            <a:r>
              <a:rPr lang="cs-CZ" dirty="0"/>
              <a:t>Způsobilé výdaje, rozpočet, nezpůsobilé </a:t>
            </a:r>
            <a:r>
              <a:rPr lang="cs-CZ" dirty="0" smtClean="0"/>
              <a:t>výdaje</a:t>
            </a:r>
            <a:r>
              <a:rPr lang="cs-CZ" dirty="0"/>
              <a:t/>
            </a:r>
            <a:br>
              <a:rPr lang="cs-CZ" dirty="0"/>
            </a:br>
            <a:endParaRPr lang="cs-CZ" sz="2800" b="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3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136456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Každý výdaj musí </a:t>
            </a:r>
            <a:r>
              <a:rPr lang="cs-CZ" sz="2800" b="1" dirty="0"/>
              <a:t>splňovat </a:t>
            </a:r>
            <a:r>
              <a:rPr lang="cs-CZ" sz="2800" b="1" dirty="0" smtClean="0"/>
              <a:t>tyto podmínky</a:t>
            </a:r>
            <a:endParaRPr lang="cs-CZ" sz="2800" b="1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je v souladu s právními předpisy (tj. zejména legislativou EU a ČR),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pl-PL" altLang="cs-CZ" dirty="0"/>
              <a:t>je v souladu s pravidly programu a s podmínkami poskytnutí podpory,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je přiměřený,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vznikl v době realizace projektu,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splňuje podmínky územní způsobilosti (tj. váže se na aktivity projektu, které jsou územně způsobilé),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je řádně identifikovatelný, prokazatelný a </a:t>
            </a:r>
            <a:r>
              <a:rPr lang="cs-CZ" altLang="cs-CZ" dirty="0" smtClean="0"/>
              <a:t>doložitelný. </a:t>
            </a:r>
            <a:endParaRPr lang="cs-CZ" altLang="cs-CZ" dirty="0"/>
          </a:p>
          <a:p>
            <a:pPr marL="41400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958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472608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1600" b="1" u="sng" dirty="0" smtClean="0"/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 b="1" dirty="0" smtClean="0"/>
              <a:t>Kategorie </a:t>
            </a:r>
            <a:r>
              <a:rPr lang="cs-CZ" b="1" dirty="0"/>
              <a:t>způsobilých výdajů OPZ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000" b="1" dirty="0"/>
              <a:t>1. Celkové způsobilé výdaje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b="1" dirty="0"/>
              <a:t>1.1 Přímé náklady</a:t>
            </a:r>
            <a:r>
              <a:rPr lang="cs-CZ" altLang="cs-CZ" dirty="0"/>
              <a:t>		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1.1.1  Osobní náklady 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1.1.2  </a:t>
            </a:r>
            <a:r>
              <a:rPr lang="cs-CZ" altLang="cs-CZ" dirty="0" smtClean="0"/>
              <a:t>Zařízení, vybavení a </a:t>
            </a:r>
            <a:r>
              <a:rPr lang="cs-CZ" altLang="cs-CZ" dirty="0"/>
              <a:t>spotřební materiál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1.1.4  Nákup služeb </a:t>
            </a:r>
            <a:endParaRPr lang="cs-CZ" altLang="cs-CZ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b="1" dirty="0"/>
              <a:t>1</a:t>
            </a:r>
            <a:r>
              <a:rPr lang="cs-CZ" b="1" dirty="0" smtClean="0"/>
              <a:t>.2 </a:t>
            </a:r>
            <a:r>
              <a:rPr lang="cs-CZ" b="1" dirty="0"/>
              <a:t>Nepřímé náklady </a:t>
            </a:r>
            <a:endParaRPr lang="cs-CZ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0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2. Celkové nezpůsobilé výdaje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12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02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1617</TotalTime>
  <Words>905</Words>
  <Application>Microsoft Office PowerPoint</Application>
  <PresentationFormat>Předvádění na obrazovce (4:3)</PresentationFormat>
  <Paragraphs>199</Paragraphs>
  <Slides>27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Motiv1</vt:lpstr>
      <vt:lpstr>Seminář MAS– Prorodinná opatření  - realizace   </vt:lpstr>
      <vt:lpstr>Program Semináře</vt:lpstr>
      <vt:lpstr>1. Právní akt</vt:lpstr>
      <vt:lpstr>Právní akt, přístupy</vt:lpstr>
      <vt:lpstr>2. publicita</vt:lpstr>
      <vt:lpstr>Povinná publicita</vt:lpstr>
      <vt:lpstr>3. Způsobilé výdaje, rozpočet, nezpůsobilé výdaje </vt:lpstr>
      <vt:lpstr>Způsobilé výdaje a rozpočet</vt:lpstr>
      <vt:lpstr>Věcná způsobilost výdajů 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Nezpůsobilé výdaje</vt:lpstr>
      <vt:lpstr>4. dokumenty</vt:lpstr>
      <vt:lpstr>Dokumenty</vt:lpstr>
      <vt:lpstr>5. Zprávy o realizaci</vt:lpstr>
      <vt:lpstr>Zprávy o realizaci </vt:lpstr>
      <vt:lpstr>6. Vykazování osob -        IS ESF</vt:lpstr>
      <vt:lpstr>INDIKÁTORY</vt:lpstr>
      <vt:lpstr>7. Odkazy</vt:lpstr>
      <vt:lpstr>Odkazy</vt:lpstr>
      <vt:lpstr>odkazy</vt:lpstr>
      <vt:lpstr>Děkujeme za pozornost 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prorodinných opatření obcí a dalších aktérů na místní úrovni Interní seminář</dc:title>
  <dc:creator>Jelínková Michaela Ing. (MPSV)</dc:creator>
  <cp:lastModifiedBy>ulicna.katerina</cp:lastModifiedBy>
  <cp:revision>96</cp:revision>
  <cp:lastPrinted>2017-01-11T08:10:48Z</cp:lastPrinted>
  <dcterms:created xsi:type="dcterms:W3CDTF">2016-11-25T12:59:48Z</dcterms:created>
  <dcterms:modified xsi:type="dcterms:W3CDTF">2019-08-20T19:27:57Z</dcterms:modified>
</cp:coreProperties>
</file>