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1" r:id="rId1"/>
  </p:sldMasterIdLst>
  <p:notesMasterIdLst>
    <p:notesMasterId r:id="rId52"/>
  </p:notesMasterIdLst>
  <p:handoutMasterIdLst>
    <p:handoutMasterId r:id="rId53"/>
  </p:handoutMasterIdLst>
  <p:sldIdLst>
    <p:sldId id="617" r:id="rId2"/>
    <p:sldId id="270" r:id="rId3"/>
    <p:sldId id="540" r:id="rId4"/>
    <p:sldId id="627" r:id="rId5"/>
    <p:sldId id="641" r:id="rId6"/>
    <p:sldId id="638" r:id="rId7"/>
    <p:sldId id="639" r:id="rId8"/>
    <p:sldId id="640" r:id="rId9"/>
    <p:sldId id="622" r:id="rId10"/>
    <p:sldId id="542" r:id="rId11"/>
    <p:sldId id="623" r:id="rId12"/>
    <p:sldId id="624" r:id="rId13"/>
    <p:sldId id="642" r:id="rId14"/>
    <p:sldId id="462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649" r:id="rId23"/>
    <p:sldId id="373" r:id="rId24"/>
    <p:sldId id="374" r:id="rId25"/>
    <p:sldId id="375" r:id="rId26"/>
    <p:sldId id="376" r:id="rId27"/>
    <p:sldId id="378" r:id="rId28"/>
    <p:sldId id="379" r:id="rId29"/>
    <p:sldId id="651" r:id="rId30"/>
    <p:sldId id="653" r:id="rId31"/>
    <p:sldId id="380" r:id="rId32"/>
    <p:sldId id="381" r:id="rId33"/>
    <p:sldId id="382" r:id="rId34"/>
    <p:sldId id="643" r:id="rId35"/>
    <p:sldId id="644" r:id="rId36"/>
    <p:sldId id="645" r:id="rId37"/>
    <p:sldId id="625" r:id="rId38"/>
    <p:sldId id="626" r:id="rId39"/>
    <p:sldId id="628" r:id="rId40"/>
    <p:sldId id="629" r:id="rId41"/>
    <p:sldId id="630" r:id="rId42"/>
    <p:sldId id="631" r:id="rId43"/>
    <p:sldId id="632" r:id="rId44"/>
    <p:sldId id="633" r:id="rId45"/>
    <p:sldId id="634" r:id="rId46"/>
    <p:sldId id="635" r:id="rId47"/>
    <p:sldId id="636" r:id="rId48"/>
    <p:sldId id="637" r:id="rId49"/>
    <p:sldId id="647" r:id="rId50"/>
    <p:sldId id="592" r:id="rId5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913">
          <p15:clr>
            <a:srgbClr val="A4A3A4"/>
          </p15:clr>
        </p15:guide>
        <p15:guide id="2" orient="horz" pos="3884">
          <p15:clr>
            <a:srgbClr val="A4A3A4"/>
          </p15:clr>
        </p15:guide>
        <p15:guide id="3" pos="5420">
          <p15:clr>
            <a:srgbClr val="A4A3A4"/>
          </p15:clr>
        </p15:guide>
        <p15:guide id="4" pos="3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13" autoAdjust="0"/>
    <p:restoredTop sz="78993" autoAdjust="0"/>
  </p:normalViewPr>
  <p:slideViewPr>
    <p:cSldViewPr showGuides="1">
      <p:cViewPr varScale="1">
        <p:scale>
          <a:sx n="33" d="100"/>
          <a:sy n="33" d="100"/>
        </p:scale>
        <p:origin x="-1356" y="-90"/>
      </p:cViewPr>
      <p:guideLst>
        <p:guide orient="horz" pos="913"/>
        <p:guide orient="horz" pos="3884"/>
        <p:guide pos="5420"/>
        <p:guide pos="340"/>
      </p:guideLst>
    </p:cSldViewPr>
  </p:slideViewPr>
  <p:outlineViewPr>
    <p:cViewPr>
      <p:scale>
        <a:sx n="33" d="100"/>
        <a:sy n="33" d="100"/>
      </p:scale>
      <p:origin x="0" y="12525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F838C8-DDE3-416C-8D96-B17DB27981F3}" type="datetimeFigureOut">
              <a:rPr lang="cs-CZ" smtClean="0"/>
              <a:pPr/>
              <a:t>07.05.2019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B40A2-CA55-434D-AC0F-0AE141699B4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349247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916EA-B297-4F0B-851D-BD5704B201B7}" type="datetimeFigureOut">
              <a:rPr lang="cs-CZ" smtClean="0"/>
              <a:pPr/>
              <a:t>07.05.2019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FB31FA-E905-4016-9D4B-970DF0C7EE0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1834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71134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00187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0018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A8902-F466-4DA1-830C-E0FE69F14168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37672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00187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600187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3336173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aseline="0" dirty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3195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68319553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653111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67"/>
            <a:endParaRPr lang="cs-CZ" b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A8902-F466-4DA1-830C-E0FE69F14168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18243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hangingPunct="0"/>
            <a:endParaRPr lang="cs-CZ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51361182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9A8902-F466-4DA1-830C-E0FE69F14168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861159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817975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>
                <a:solidFill>
                  <a:prstClr val="black"/>
                </a:solidFill>
              </a:rPr>
              <a:pPr/>
              <a:t>32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265311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Obecná část pravidel – kapitola 12</a:t>
            </a:r>
            <a:r>
              <a:rPr lang="cs-CZ" baseline="0" dirty="0"/>
              <a:t> Příprava a vydání právního aktu o poskytnutí podpory</a:t>
            </a:r>
          </a:p>
          <a:p>
            <a:endParaRPr lang="cs-CZ" baseline="0" dirty="0"/>
          </a:p>
          <a:p>
            <a:r>
              <a:rPr lang="cs-CZ" baseline="0" dirty="0"/>
              <a:t>- Datum zahájení realizace projektu nesmí předcházet datu vyhlášení výzvy (ve výzvě ŘO upřesněno, že  jde o výzvu MAS)</a:t>
            </a:r>
          </a:p>
          <a:p>
            <a:pPr marL="171450" indent="-171450">
              <a:buFontTx/>
              <a:buChar char="-"/>
            </a:pPr>
            <a:r>
              <a:rPr lang="cs-CZ" baseline="0" dirty="0"/>
              <a:t>V případě, že má být podpora poskytnutí v režimu blokové výjimky – zahájení realizace musí následovat po termínu předložení žádosti o podporu v ISKP 14+.</a:t>
            </a:r>
          </a:p>
          <a:p>
            <a:pPr marL="0" indent="0">
              <a:buFontTx/>
              <a:buNone/>
            </a:pPr>
            <a:endParaRPr lang="cs-CZ" baseline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916480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12092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Smyslem podpory</a:t>
            </a:r>
            <a:r>
              <a:rPr lang="cs-CZ" baseline="0" dirty="0"/>
              <a:t> pracovních míst nebude vykonávání prací ve prospěch obcí, ale právě podpora zaměstnanosti osob z cílových skupin</a:t>
            </a:r>
          </a:p>
          <a:p>
            <a:endParaRPr lang="cs-CZ" baseline="0" dirty="0"/>
          </a:p>
          <a:p>
            <a:r>
              <a:rPr lang="cs-CZ" baseline="0" dirty="0"/>
              <a:t>Rekvalifikace musí odpovídat pracovní náplni budoucí vykonávané činnosti v rámci vytvořeného pracovního místa, kam bude osoba nastupovat</a:t>
            </a:r>
          </a:p>
          <a:p>
            <a:endParaRPr lang="cs-CZ" baseline="0" dirty="0"/>
          </a:p>
          <a:p>
            <a:r>
              <a:rPr lang="cs-CZ" baseline="0" dirty="0"/>
              <a:t>Projekty na zaměstnanost by měly být pojaty komplexně, tedy aktivity by měly naplňovat potřeby cílových skupin pro vstup do zaměstnání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789491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(pozn. praxí/stáží se rozumí časový úsek do 6 měsíců)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14538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Častý</a:t>
            </a:r>
            <a:r>
              <a:rPr lang="cs-CZ" baseline="0" dirty="0"/>
              <a:t> případ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193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+ Dílčí CS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37051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249782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006757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006757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altLang="cs-CZ" dirty="0"/>
              <a:t>výdaje na odměny (příjemce podpory</a:t>
            </a:r>
            <a:r>
              <a:rPr lang="cs-CZ" altLang="cs-CZ" baseline="0" dirty="0"/>
              <a:t> nebo </a:t>
            </a:r>
            <a:r>
              <a:rPr lang="cs-CZ" altLang="cs-CZ" dirty="0"/>
              <a:t>partner s finančním příspěvkem,</a:t>
            </a:r>
            <a:r>
              <a:rPr lang="cs-CZ" altLang="cs-CZ" baseline="0" dirty="0"/>
              <a:t> který je OSVČ</a:t>
            </a:r>
            <a:r>
              <a:rPr lang="cs-CZ" altLang="cs-CZ" dirty="0"/>
              <a:t>)</a:t>
            </a:r>
          </a:p>
          <a:p>
            <a:endParaRPr lang="cs-CZ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44292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44292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FB31FA-E905-4016-9D4B-970DF0C7EE08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824429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Obdélník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1224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3" hasCustomPrompt="1"/>
          </p:nvPr>
        </p:nvSpPr>
        <p:spPr>
          <a:xfrm>
            <a:off x="1511299" y="40896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jméno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14" hasCustomPrompt="1"/>
          </p:nvPr>
        </p:nvSpPr>
        <p:spPr>
          <a:xfrm>
            <a:off x="1512000" y="4885200"/>
            <a:ext cx="7272000" cy="540000"/>
          </a:xfrm>
        </p:spPr>
        <p:txBody>
          <a:bodyPr lIns="36000" tIns="0" rIns="36000" bIns="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3200" baseline="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 dirty="0"/>
              <a:t>Kliknutím vložíte datum a místo</a:t>
            </a:r>
          </a:p>
        </p:txBody>
      </p:sp>
      <p:sp>
        <p:nvSpPr>
          <p:cNvPr id="5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4" name="Zástupný symbol pro obrázek 4"/>
          <p:cNvSpPr>
            <a:spLocks noGrp="1" noChangeAspect="1"/>
          </p:cNvSpPr>
          <p:nvPr>
            <p:ph type="pic" sz="quarter" idx="16"/>
          </p:nvPr>
        </p:nvSpPr>
        <p:spPr>
          <a:xfrm>
            <a:off x="846000" y="40896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16" name="Zástupný symbol pro obrázek 4"/>
          <p:cNvSpPr>
            <a:spLocks noGrp="1" noChangeAspect="1"/>
          </p:cNvSpPr>
          <p:nvPr>
            <p:ph type="pic" sz="quarter" idx="17"/>
          </p:nvPr>
        </p:nvSpPr>
        <p:spPr>
          <a:xfrm>
            <a:off x="846000" y="4885200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20" name="Obdélník 19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8" name="Přímá spojnice 17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58818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2412000"/>
            <a:ext cx="8064000" cy="3744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Zástupný symbol pro text 5"/>
          <p:cNvSpPr>
            <a:spLocks noGrp="1"/>
          </p:cNvSpPr>
          <p:nvPr>
            <p:ph type="body" sz="quarter" idx="14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xmlns="" val="1479379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2855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44000" y="1800000"/>
            <a:ext cx="3960000" cy="4320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13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4032000"/>
            <a:ext cx="8064000" cy="2088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9302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 nebo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540000" y="2412000"/>
            <a:ext cx="8064000" cy="3744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1"/>
          </p:nvPr>
        </p:nvSpPr>
        <p:spPr>
          <a:xfrm>
            <a:off x="540000" y="1440000"/>
            <a:ext cx="8064000" cy="360000"/>
          </a:xfrm>
        </p:spPr>
        <p:txBody>
          <a:bodyPr/>
          <a:lstStyle>
            <a:lvl1pPr marL="0" indent="0">
              <a:buFontTx/>
              <a:buNone/>
              <a:defRPr b="1">
                <a:solidFill>
                  <a:schemeClr val="accent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/>
          <p:cNvSpPr>
            <a:spLocks noGrp="1"/>
          </p:cNvSpPr>
          <p:nvPr>
            <p:ph type="body" sz="quarter" idx="12"/>
          </p:nvPr>
        </p:nvSpPr>
        <p:spPr>
          <a:xfrm>
            <a:off x="540000" y="1836000"/>
            <a:ext cx="8064000" cy="432000"/>
          </a:xfrm>
        </p:spPr>
        <p:txBody>
          <a:bodyPr/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400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49879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 userDrawn="1"/>
        </p:nvSpPr>
        <p:spPr>
          <a:xfrm>
            <a:off x="0" y="0"/>
            <a:ext cx="9144000" cy="67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11" name="Nadpis 10"/>
          <p:cNvSpPr>
            <a:spLocks noGrp="1"/>
          </p:cNvSpPr>
          <p:nvPr>
            <p:ph type="title"/>
          </p:nvPr>
        </p:nvSpPr>
        <p:spPr>
          <a:xfrm>
            <a:off x="1512000" y="2610000"/>
            <a:ext cx="7272000" cy="3240000"/>
          </a:xfrm>
        </p:spPr>
        <p:txBody>
          <a:bodyPr anchor="t" anchorCtr="0"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obrázek 4"/>
          <p:cNvSpPr>
            <a:spLocks noGrp="1" noChangeAspect="1"/>
          </p:cNvSpPr>
          <p:nvPr>
            <p:ph type="pic" sz="quarter" idx="15"/>
          </p:nvPr>
        </p:nvSpPr>
        <p:spPr>
          <a:xfrm>
            <a:off x="846000" y="2636837"/>
            <a:ext cx="540000" cy="540000"/>
          </a:xfrm>
        </p:spPr>
        <p:txBody>
          <a:bodyPr wrap="none" anchor="ctr" anchorCtr="1"/>
          <a:lstStyle>
            <a:lvl1pPr marL="0" indent="0">
              <a:buFontTx/>
              <a:buNone/>
              <a:defRPr sz="600"/>
            </a:lvl1pPr>
          </a:lstStyle>
          <a:p>
            <a:r>
              <a:rPr lang="cs-CZ" dirty="0"/>
              <a:t>Kliknutím na ikonu přidáte obrázek.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0"/>
            <a:ext cx="9144000" cy="1335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/>
        </p:blipFill>
        <p:spPr>
          <a:xfrm>
            <a:off x="395536" y="202406"/>
            <a:ext cx="3952627" cy="792957"/>
          </a:xfrm>
          <a:prstGeom prst="rect">
            <a:avLst/>
          </a:prstGeom>
        </p:spPr>
      </p:pic>
      <p:cxnSp>
        <p:nvCxnSpPr>
          <p:cNvPr id="12" name="Přímá spojnice 11"/>
          <p:cNvCxnSpPr/>
          <p:nvPr userDrawn="1"/>
        </p:nvCxnSpPr>
        <p:spPr>
          <a:xfrm>
            <a:off x="395536" y="1137600"/>
            <a:ext cx="8352928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35253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eden obsah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538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3"/>
          </p:nvPr>
        </p:nvSpPr>
        <p:spPr>
          <a:xfrm>
            <a:off x="4644000" y="1800000"/>
            <a:ext cx="3960000" cy="4320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0134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 nad sebou (trojúh. odrážk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obsah 2"/>
          <p:cNvSpPr>
            <a:spLocks noGrp="1"/>
          </p:cNvSpPr>
          <p:nvPr>
            <p:ph idx="13"/>
          </p:nvPr>
        </p:nvSpPr>
        <p:spPr>
          <a:xfrm>
            <a:off x="540000" y="4032000"/>
            <a:ext cx="8064000" cy="2088000"/>
          </a:xfrm>
        </p:spPr>
        <p:txBody>
          <a:bodyPr/>
          <a:lstStyle>
            <a:lvl1pPr marL="432000" indent="-432000">
              <a:buFont typeface="Wingdings 3" panose="05040102010807070707" pitchFamily="18" charset="2"/>
              <a:buChar char=""/>
              <a:defRPr/>
            </a:lvl1pPr>
            <a:lvl2pPr marL="666000" indent="-252000">
              <a:buFont typeface="Wingdings 3" panose="05040102010807070707" pitchFamily="18" charset="2"/>
              <a:buChar char=""/>
              <a:defRPr/>
            </a:lvl2pPr>
            <a:lvl3pPr marL="918000" indent="-252000">
              <a:buFont typeface="Wingdings 3" panose="05040102010807070707" pitchFamily="18" charset="2"/>
              <a:buChar char=""/>
              <a:defRPr/>
            </a:lvl3pPr>
            <a:lvl4pPr marL="1170000" indent="-252000">
              <a:buFont typeface="Wingdings 3" panose="05040102010807070707" pitchFamily="18" charset="2"/>
              <a:buChar char=""/>
              <a:defRPr/>
            </a:lvl4pPr>
            <a:lvl5pPr marL="1422000" indent="-252000">
              <a:buFont typeface="Wingdings 3" panose="05040102010807070707" pitchFamily="18" charset="2"/>
              <a:buChar char="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61415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0" y="1080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108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60000" y="0"/>
            <a:ext cx="8424000" cy="1080000"/>
          </a:xfrm>
          <a:prstGeom prst="rect">
            <a:avLst/>
          </a:prstGeom>
        </p:spPr>
        <p:txBody>
          <a:bodyPr vert="horz" lIns="36000" tIns="0" rIns="36000" bIns="0" rtlCol="0" anchor="ctr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8064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40000" y="6516000"/>
            <a:ext cx="1116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692000" y="6516000"/>
            <a:ext cx="6912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40000" y="6516000"/>
            <a:ext cx="4680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050" b="1">
                <a:solidFill>
                  <a:schemeClr val="tx1"/>
                </a:solidFill>
              </a:defRPr>
            </a:lvl1pPr>
          </a:lstStyle>
          <a:p>
            <a:fld id="{479BF083-4774-43B1-9AB0-5CC1AC5DD8E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8" name="Obdélník 17"/>
          <p:cNvSpPr/>
          <p:nvPr/>
        </p:nvSpPr>
        <p:spPr>
          <a:xfrm>
            <a:off x="0" y="6732000"/>
            <a:ext cx="9144000" cy="126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25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5" r:id="rId2"/>
    <p:sldLayoutId id="2147483676" r:id="rId3"/>
    <p:sldLayoutId id="2147483677" r:id="rId4"/>
    <p:sldLayoutId id="2147483678" r:id="rId5"/>
    <p:sldLayoutId id="2147483673" r:id="rId6"/>
    <p:sldLayoutId id="2147483679" r:id="rId7"/>
    <p:sldLayoutId id="2147483680" r:id="rId8"/>
    <p:sldLayoutId id="2147483681" r:id="rId9"/>
    <p:sldLayoutId id="2147483682" r:id="rId10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b="1" kern="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32000" indent="-432000" algn="l" defTabSz="914400" rtl="0" eaLnBrk="1" latinLnBrk="0" hangingPunct="1">
        <a:lnSpc>
          <a:spcPts val="2880"/>
        </a:lnSpc>
        <a:spcBef>
          <a:spcPts val="600"/>
        </a:spcBef>
        <a:spcAft>
          <a:spcPts val="600"/>
        </a:spcAft>
        <a:buClr>
          <a:schemeClr val="accent2"/>
        </a:buClr>
        <a:buSzPct val="100000"/>
        <a:buFont typeface="Wingdings" panose="05000000000000000000" pitchFamily="2" charset="2"/>
        <a:buChar char=""/>
        <a:defRPr sz="24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666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8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70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lang="cs-CZ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422000" indent="-252000" algn="l" defTabSz="914400" rtl="0" eaLnBrk="1" latinLnBrk="0" hangingPunct="1">
        <a:lnSpc>
          <a:spcPts val="2400"/>
        </a:lnSpc>
        <a:spcBef>
          <a:spcPts val="300"/>
        </a:spcBef>
        <a:spcAft>
          <a:spcPts val="300"/>
        </a:spcAft>
        <a:buClr>
          <a:schemeClr val="accent2"/>
        </a:buClr>
        <a:buSzPct val="8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psv.cz/ISPV.ph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obvykle-ceny-a-mzdy-platy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fcr.cz/file/9003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s://mseu.mssf.cz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619672" y="1844824"/>
            <a:ext cx="7272808" cy="864096"/>
          </a:xfrm>
        </p:spPr>
        <p:txBody>
          <a:bodyPr/>
          <a:lstStyle/>
          <a:p>
            <a:r>
              <a:rPr lang="cs-CZ" dirty="0"/>
              <a:t>Seminář pro žadatele</a:t>
            </a:r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quarter" idx="13"/>
          </p:nvPr>
        </p:nvSpPr>
        <p:spPr>
          <a:xfrm>
            <a:off x="1619672" y="4005064"/>
            <a:ext cx="7560032" cy="540000"/>
          </a:xfrm>
        </p:spPr>
        <p:txBody>
          <a:bodyPr/>
          <a:lstStyle/>
          <a:p>
            <a:r>
              <a:rPr lang="cs-CZ" b="1" dirty="0"/>
              <a:t>Výzva_2_RÝMAŘOVSKO_OPZ_</a:t>
            </a:r>
            <a:br>
              <a:rPr lang="cs-CZ" b="1" dirty="0"/>
            </a:br>
            <a:r>
              <a:rPr lang="cs-CZ" b="1" dirty="0"/>
              <a:t>Podpora vzdělávání -  rekvalifikace v regionu</a:t>
            </a:r>
          </a:p>
          <a:p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4"/>
          </p:nvPr>
        </p:nvSpPr>
        <p:spPr>
          <a:xfrm>
            <a:off x="1620480" y="5483287"/>
            <a:ext cx="7272000" cy="540000"/>
          </a:xfrm>
        </p:spPr>
        <p:txBody>
          <a:bodyPr/>
          <a:lstStyle/>
          <a:p>
            <a:r>
              <a:rPr lang="cs-CZ" dirty="0"/>
              <a:t>7. 3. 2018, Rýmařov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1867652"/>
            <a:ext cx="540000" cy="540000"/>
          </a:xfrm>
        </p:spPr>
      </p:pic>
      <p:pic>
        <p:nvPicPr>
          <p:cNvPr id="16" name="Zástupný symbol pro obrázek 15"/>
          <p:cNvPicPr>
            <a:picLocks noGrp="1" noChangeAspect="1"/>
          </p:cNvPicPr>
          <p:nvPr>
            <p:ph type="pic" sz="quarter" idx="17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5509811"/>
            <a:ext cx="540000" cy="540000"/>
          </a:xfrm>
        </p:spPr>
      </p:pic>
      <p:pic>
        <p:nvPicPr>
          <p:cNvPr id="9" name="Zástupný symbol pro obrázek 14"/>
          <p:cNvPicPr>
            <a:picLocks noGrp="1" noChangeAspect="1"/>
          </p:cNvPicPr>
          <p:nvPr>
            <p:ph type="pic" sz="quarter" idx="16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7584" y="3284984"/>
            <a:ext cx="540000" cy="540000"/>
          </a:xfrm>
        </p:spPr>
      </p:pic>
    </p:spTree>
    <p:extLst>
      <p:ext uri="{BB962C8B-B14F-4D97-AF65-F5344CB8AC3E}">
        <p14:creationId xmlns:p14="http://schemas.microsoft.com/office/powerpoint/2010/main" xmlns="" val="3836806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VÝZVA – příklady Podporovaných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4752528"/>
          </a:xfrm>
        </p:spPr>
        <p:txBody>
          <a:bodyPr/>
          <a:lstStyle/>
          <a:p>
            <a:pPr marL="0" lvl="0" indent="0" algn="just">
              <a:buNone/>
            </a:pPr>
            <a:r>
              <a:rPr lang="cs-CZ" b="1" dirty="0"/>
              <a:t>Poradenské a informační činnosti a programy: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sz="2000" dirty="0"/>
              <a:t>realizace poradenských činností a programů, jejichž cílem je zjišťování osobnostních a kvalifikačních předpokladů osob pro volbu povolání, pro zprostředkování vhodného zaměstnání,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sz="2000" dirty="0"/>
              <a:t>příprava k práci osob se zdravotním postižením, podpora JOB klubů tj. poradenský program apod.</a:t>
            </a:r>
          </a:p>
          <a:p>
            <a:pPr marL="0" lvl="0" indent="0" algn="just">
              <a:buNone/>
            </a:pPr>
            <a:r>
              <a:rPr lang="cs-CZ" b="1" dirty="0"/>
              <a:t>Bilanční a pracovní diagnostika, ergo diagnostika: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sz="2000" dirty="0"/>
              <a:t>podpora souladu mezi schopnostním, vzdělanostním a pracovním potenciálem osob a možností  jejich reálného uplatnění na trhu práce apod.</a:t>
            </a:r>
          </a:p>
          <a:p>
            <a:pPr marL="0" lv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10</a:t>
            </a:fld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Výzva – příklady podporovaných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5175232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/>
              <a:t>Rekvalifikace a další profesní vzdělávání: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podpora při získání nové kvalifikace, při zvyšování, rozšiřování nebo prohlubování dosavadní kvalifikace, včetně jejího udržování a obnovování.</a:t>
            </a:r>
          </a:p>
          <a:p>
            <a:pPr marL="0" indent="0" algn="just">
              <a:buNone/>
            </a:pPr>
            <a:r>
              <a:rPr lang="cs-CZ" b="1" dirty="0"/>
              <a:t>Rozvoj základních kompetencí: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např. čtenářská gramotnost, numerická gramotnost apod. za účelem snazšího uplatnění na trhu práce,</a:t>
            </a:r>
          </a:p>
          <a:p>
            <a:pPr marL="0" indent="0" algn="just">
              <a:buNone/>
            </a:pPr>
            <a:r>
              <a:rPr lang="cs-CZ" b="1" dirty="0"/>
              <a:t>Podpora aktivit k získání pracovních návyků a zkušeností: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krátkodobé pracovní příležitosti, pracovní trénink, odborné stáže apod.; podpora flexibilních forem zaměstnávání (zkrácený úvazek, sdílení pracovního místa apod.),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sz="2000" b="1" dirty="0"/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1575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Výzva – příklady podporovaných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84784"/>
            <a:ext cx="8244000" cy="4635216"/>
          </a:xfrm>
        </p:spPr>
        <p:txBody>
          <a:bodyPr/>
          <a:lstStyle/>
          <a:p>
            <a:pPr marL="0" lvl="0" indent="0">
              <a:buNone/>
            </a:pPr>
            <a:r>
              <a:rPr lang="cs-CZ" b="1" dirty="0"/>
              <a:t>Doprovodná opatření umožňující začlenění podpořených osob na trh práce: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cs-CZ" sz="2000" dirty="0"/>
              <a:t>usnadnění přístupu cílových skupin k hlavní formě podpory – zejména podpora zapracování, dopravy, ubytování a stravování účastníků, péče o závislé osoby, zvyšování finanční gramotnosti apod.</a:t>
            </a:r>
          </a:p>
          <a:p>
            <a:pPr marL="0" lvl="0" indent="0" algn="just">
              <a:buNone/>
            </a:pPr>
            <a:r>
              <a:rPr lang="cs-CZ" sz="2000" b="1" dirty="0"/>
              <a:t>Uvedené podporované aktivity je možné doplnit o zajištění doprovodných služeb (dluhové poradenství, rodinné poradenství, psychologické poradenství, poradenství v oblasti bydlení apod.). Jsou vhodné zejména pro osoby dlouhodobě či opakovaně nezaměstnané a s kumulací hendikepů na trhu práce.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23378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85207BA-4F0B-4B85-9DA7-F1041DADE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VÝZVA – NEPODPOROVANÉ AKTIVITY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A9DE484-3A1B-4B55-9C6A-5766EEBC2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dirty="0"/>
          </a:p>
          <a:p>
            <a:pPr algn="just"/>
            <a:r>
              <a:rPr lang="cs-CZ" sz="2000" b="1" dirty="0"/>
              <a:t>kariérové poradenství pro žáky ZŠ,</a:t>
            </a:r>
          </a:p>
          <a:p>
            <a:pPr algn="just"/>
            <a:r>
              <a:rPr lang="cs-CZ" sz="2000" b="1" dirty="0"/>
              <a:t>projekty založené pouze na rekvalifikacích a dalším vzdělávání bez přímé uplatnitelnosti osob z cílových skupin na trhu práce,</a:t>
            </a:r>
          </a:p>
          <a:p>
            <a:pPr algn="just"/>
            <a:r>
              <a:rPr lang="cs-CZ" sz="2000" b="1" dirty="0"/>
              <a:t>podpora a poradenství v rozvoji lidských zdrojů v podnicích,</a:t>
            </a:r>
          </a:p>
          <a:p>
            <a:pPr algn="just"/>
            <a:r>
              <a:rPr lang="cs-CZ" sz="2000" b="1" dirty="0"/>
              <a:t>aktivity systémového charakteru (např. informační, analytické a monitorovací systému trhu práce, tvorba systémů dalšího profesního vzdělávání).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488B862-A6FB-4142-9994-85F7CEC56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16965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691680" y="3140968"/>
            <a:ext cx="7272000" cy="648072"/>
          </a:xfrm>
        </p:spPr>
        <p:txBody>
          <a:bodyPr/>
          <a:lstStyle/>
          <a:p>
            <a:r>
              <a:rPr lang="cs-CZ" dirty="0"/>
              <a:t>Způsobilost výdajů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7584" y="3212976"/>
            <a:ext cx="540000" cy="540000"/>
          </a:xfrm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3861048"/>
            <a:ext cx="7920432" cy="2664296"/>
          </a:xfrm>
          <a:prstGeom prst="rect">
            <a:avLst/>
          </a:prstGeom>
          <a:ln>
            <a:noFill/>
          </a:ln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52024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472608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Způsobilý výdaj: </a:t>
            </a:r>
          </a:p>
          <a:p>
            <a:pPr marL="432000" lvl="1" indent="-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je v souladu s právními předpisy (zejména legislativou EU a ČR), </a:t>
            </a:r>
          </a:p>
          <a:p>
            <a:pPr marL="432000" lvl="1" indent="-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pl-PL" dirty="0"/>
              <a:t>je v souladu s pravidly programu a s podmínkami poskytnutí podpory, </a:t>
            </a:r>
          </a:p>
          <a:p>
            <a:pPr marL="432000" lvl="1" indent="-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je přiměřený (viz kapitola 6.1 Specifické části pravidel pro žadatele a příjemce),</a:t>
            </a:r>
          </a:p>
          <a:p>
            <a:pPr marL="432000" lvl="1" indent="-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vznikl v době realizace projektu a byl uhrazen nejpozději do okamžiku ukončení administrace závěrečné zprávy o realizaci projektu,</a:t>
            </a:r>
          </a:p>
          <a:p>
            <a:pPr marL="432000" lvl="1" indent="-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váže se na aktivity projektu, které jsou územně způsobilé,</a:t>
            </a:r>
          </a:p>
          <a:p>
            <a:pPr marL="432000" lvl="1" indent="-4320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r>
              <a:rPr lang="cs-CZ" dirty="0"/>
              <a:t>je řádně identifikovatelný, prokazatelný a doložitelný.</a:t>
            </a:r>
            <a:endParaRPr lang="cs-CZ" b="1" dirty="0"/>
          </a:p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sz="1600" b="1" u="sng" dirty="0"/>
          </a:p>
          <a:p>
            <a:pPr marL="432000" lvl="1" indent="-432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1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49372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472608"/>
          </a:xfrm>
        </p:spPr>
        <p:txBody>
          <a:bodyPr/>
          <a:lstStyle/>
          <a:p>
            <a:pPr marL="0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sz="1600" b="1" u="sng" dirty="0"/>
          </a:p>
          <a:p>
            <a:pPr marL="0" lvl="1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cs-CZ" b="1" dirty="0"/>
              <a:t>Kategorie způsobilých výdajů OPZ</a:t>
            </a:r>
          </a:p>
          <a:p>
            <a:pPr marL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2000" b="1" dirty="0"/>
              <a:t>1. Celkové způsobilé výdaje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b="1" dirty="0"/>
              <a:t>1.1 Přímé náklady</a:t>
            </a:r>
            <a:r>
              <a:rPr lang="cs-CZ" altLang="cs-CZ" dirty="0"/>
              <a:t>		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1.1.1  Osobní náklady 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1.1.2  Cestovné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1.1.3  Zařízení, vybavení a spotřební materiál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1.1.4  Nákup služeb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1.1.5  Drobné stavební úpravy (do 40 tis. Kč)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1.1.6  Přímá podpora CS </a:t>
            </a:r>
          </a:p>
          <a:p>
            <a:pPr lvl="2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cs-CZ" altLang="cs-CZ" dirty="0"/>
              <a:t>1.1.7  Křížové financování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1.2 Nepřímé náklady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/>
              <a:t>2. Celkové nezpůsobilé výdaje</a:t>
            </a:r>
          </a:p>
          <a:p>
            <a:pPr marL="432000" lvl="1" indent="-4320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</a:pPr>
            <a:endParaRPr lang="cs-CZ" sz="12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97369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472608"/>
          </a:xfrm>
        </p:spPr>
        <p:txBody>
          <a:bodyPr/>
          <a:lstStyle/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2400" b="1" dirty="0"/>
              <a:t>1.1.1</a:t>
            </a:r>
            <a:r>
              <a:rPr lang="cs-CZ" sz="2400" b="1" dirty="0"/>
              <a:t> Osobní náklady</a:t>
            </a:r>
          </a:p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endParaRPr lang="cs-CZ" altLang="cs-CZ" sz="2400" b="1" dirty="0"/>
          </a:p>
          <a:p>
            <a:pPr marL="432000" lvl="1" indent="-4320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0"/>
              <a:t>mzdy a platy pracovníků zaměstnaní výhradně pro projekt,</a:t>
            </a:r>
          </a:p>
          <a:p>
            <a:pPr marL="432000" lvl="1" indent="-4320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0"/>
              <a:t>příslušná část mezd nebo platů zaměstnanců, kteří se na realizaci projektu podílejí pouze částí svého úvazku,</a:t>
            </a:r>
          </a:p>
          <a:p>
            <a:pPr marL="432000" lvl="1" indent="-4320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0"/>
              <a:t>ostatní osobní náklady na zaměstnance, kteří jsou zaměstnáni na DPČ nebo DPP,</a:t>
            </a:r>
          </a:p>
          <a:p>
            <a:pPr marL="432000" lvl="1" indent="-4320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0"/>
              <a:t>výdaje na odměny,</a:t>
            </a:r>
          </a:p>
          <a:p>
            <a:pPr marL="432000" lvl="1" indent="-4320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1" dirty="0"/>
              <a:t>nesmí přesáhnout obvyklou výši v daném místě, čase a oboru! </a:t>
            </a:r>
            <a:r>
              <a:rPr lang="cs-CZ" altLang="cs-CZ" dirty="0"/>
              <a:t>Pro porovnání osobních výdajů lze využít Informační systém o průměrném výdělku (ISPV) dostupný  na </a:t>
            </a:r>
            <a:r>
              <a:rPr lang="cs-CZ" altLang="cs-CZ" b="1" dirty="0">
                <a:hlinkClick r:id="rId3"/>
              </a:rPr>
              <a:t>www.mpsv.cz/ISPV.php</a:t>
            </a:r>
            <a:endParaRPr lang="cs-CZ" altLang="cs-CZ" b="1" dirty="0"/>
          </a:p>
          <a:p>
            <a:pPr marL="432000" lvl="1" indent="-432000" algn="just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dirty="0"/>
              <a:t>ŘO zveřejňuje </a:t>
            </a:r>
            <a:r>
              <a:rPr lang="cs-CZ" altLang="cs-CZ" b="1" dirty="0"/>
              <a:t>přehled obvyklých výší mezd a platů</a:t>
            </a:r>
            <a:r>
              <a:rPr lang="cs-CZ" altLang="cs-CZ" dirty="0"/>
              <a:t> pro nejčastější pozice v rámci projektů podpořených z OPZ na portálu </a:t>
            </a:r>
            <a:r>
              <a:rPr lang="cs-CZ" altLang="cs-CZ" b="1" dirty="0"/>
              <a:t>www.esfcr.cz</a:t>
            </a:r>
            <a:endParaRPr lang="cs-CZ" altLang="cs-CZ" dirty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altLang="cs-CZ" b="1" dirty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altLang="cs-CZ" sz="1600" b="1" dirty="0"/>
          </a:p>
          <a:p>
            <a:pPr marL="171450" lvl="1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endParaRPr lang="cs-CZ" sz="1000" b="1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altLang="cs-CZ" sz="1800" dirty="0">
              <a:solidFill>
                <a:srgbClr val="92D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27660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472608"/>
          </a:xfrm>
        </p:spPr>
        <p:txBody>
          <a:bodyPr/>
          <a:lstStyle/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2400" b="1" dirty="0"/>
              <a:t>1.1.1</a:t>
            </a:r>
            <a:r>
              <a:rPr lang="cs-CZ" sz="2400" b="1" dirty="0"/>
              <a:t> Osobní náklady</a:t>
            </a:r>
            <a:endParaRPr lang="cs-CZ" altLang="cs-CZ" sz="2400" b="1" dirty="0"/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b="1" dirty="0"/>
              <a:t>PS, DPČ, DPP </a:t>
            </a:r>
            <a:r>
              <a:rPr lang="cs-CZ" dirty="0"/>
              <a:t>musí být uzavřeny v souladu se zákoníkem práce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b="1" dirty="0"/>
              <a:t>Mzdové náklady</a:t>
            </a:r>
            <a:r>
              <a:rPr lang="cs-CZ" altLang="cs-CZ" dirty="0"/>
              <a:t> = </a:t>
            </a:r>
            <a:r>
              <a:rPr lang="cs-CZ" dirty="0"/>
              <a:t>hrubá mzda / plat nebo odměna (DPČ, DPP, OSVČ) + odvody zaměstnavatele na SP a ZP a další poplatky spojené se zaměstnancem hrazené zaměstnavatelem povinně na základě právních předpisů,</a:t>
            </a:r>
          </a:p>
          <a:p>
            <a:pPr marL="432000" lvl="1" indent="-43200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b="1" dirty="0"/>
              <a:t>Náhrady:</a:t>
            </a:r>
            <a:r>
              <a:rPr lang="cs-CZ" dirty="0"/>
              <a:t> </a:t>
            </a:r>
          </a:p>
          <a:p>
            <a:pPr marL="0" lvl="1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b="1" dirty="0"/>
              <a:t>        - za dovolenou </a:t>
            </a:r>
            <a:r>
              <a:rPr lang="cs-CZ" dirty="0"/>
              <a:t>(4, 5 nebo 8 týdnů dovolené dle typu 	zaměstnavatele, viz § 213 zákona č. 262/2006 Sb., zákoník práce) - 	způsobilé pouze v rozsahu, v jakém odpovídají zapojení 	zaměstnance do realizace projektu,</a:t>
            </a:r>
          </a:p>
          <a:p>
            <a:pPr marL="0" lvl="1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b="1" dirty="0"/>
              <a:t>        -    v případě překážek v práci </a:t>
            </a:r>
            <a:r>
              <a:rPr lang="cs-CZ" dirty="0"/>
              <a:t>(v souladu se zákoníkem práce),</a:t>
            </a:r>
          </a:p>
          <a:p>
            <a:pPr marL="0" lvl="1" indent="0" algn="just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None/>
              <a:defRPr/>
            </a:pPr>
            <a:r>
              <a:rPr lang="cs-CZ" b="1" dirty="0"/>
              <a:t>        -   za dny dočasné pracovní neschopnosti nebo karantény </a:t>
            </a:r>
            <a:r>
              <a:rPr lang="cs-CZ" dirty="0"/>
              <a:t>(jejich 	poměrná část),</a:t>
            </a:r>
            <a:endParaRPr lang="cs-CZ" b="1" dirty="0"/>
          </a:p>
          <a:p>
            <a:pPr marL="432000" lvl="1" indent="-43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sz="1600" dirty="0"/>
          </a:p>
          <a:p>
            <a:pPr marL="171450" lvl="1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ü"/>
              <a:defRPr/>
            </a:pPr>
            <a:endParaRPr lang="cs-CZ" sz="1000" b="1" dirty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altLang="cs-CZ" sz="1800" dirty="0">
              <a:solidFill>
                <a:srgbClr val="92D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27558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568952" cy="5328592"/>
          </a:xfrm>
        </p:spPr>
        <p:txBody>
          <a:bodyPr/>
          <a:lstStyle/>
          <a:p>
            <a:pPr marL="0" lvl="1" indent="0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  <a:defRPr/>
            </a:pPr>
            <a:r>
              <a:rPr lang="cs-CZ" altLang="cs-CZ" sz="2400" b="1" dirty="0"/>
              <a:t>1.1.1</a:t>
            </a:r>
            <a:r>
              <a:rPr lang="cs-CZ" sz="2400" b="1" dirty="0"/>
              <a:t> Osobní náklady</a:t>
            </a:r>
            <a:endParaRPr lang="cs-CZ" altLang="cs-CZ" sz="2400" b="1" dirty="0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dirty="0"/>
              <a:t>pracovní úvazky zaměstnance se nesmí překrývat a není možné, aby byl za stejnou práci placen vícekrát,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sz="1800" b="1" dirty="0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sz="1800" b="1" dirty="0"/>
              <a:t>výše úvazku = </a:t>
            </a:r>
            <a:r>
              <a:rPr lang="cs-CZ" sz="1800" b="1" dirty="0">
                <a:solidFill>
                  <a:srgbClr val="FF0000"/>
                </a:solidFill>
              </a:rPr>
              <a:t>maximálně</a:t>
            </a:r>
            <a:r>
              <a:rPr lang="cs-CZ" sz="1800" b="1" dirty="0"/>
              <a:t> </a:t>
            </a:r>
            <a:r>
              <a:rPr lang="cs-CZ" sz="1800" b="1" dirty="0">
                <a:solidFill>
                  <a:srgbClr val="FF0000"/>
                </a:solidFill>
              </a:rPr>
              <a:t>1,0</a:t>
            </a:r>
            <a:r>
              <a:rPr lang="cs-CZ" sz="1800" b="1" dirty="0"/>
              <a:t> </a:t>
            </a:r>
            <a:r>
              <a:rPr lang="cs-CZ" sz="1800" dirty="0"/>
              <a:t>(součet veškerých úvazků zaměstnance u všech subjektů zapojených do projektu – příjemce a partneři), a to po celou dobu zapojení daného pracovníka do realizace projektu,</a:t>
            </a:r>
            <a:endParaRPr lang="cs-CZ" sz="1800" b="1" dirty="0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sz="1800" dirty="0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1800" b="1" dirty="0"/>
              <a:t>realizační tým projektu (RT) = </a:t>
            </a:r>
            <a:r>
              <a:rPr lang="cs-CZ" altLang="cs-CZ" sz="1800" dirty="0"/>
              <a:t>zařazení mezi přímé/nepřímé náklady projektu dle pracovní náplně v projektu, dle vazby na CS – přímá x nepřímá vazba,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altLang="cs-CZ" sz="1800" dirty="0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1800" b="1" dirty="0"/>
              <a:t>přímé náklady = </a:t>
            </a:r>
            <a:r>
              <a:rPr lang="cs-CZ" altLang="cs-CZ" sz="1800" dirty="0"/>
              <a:t>pouze přímá práce s CS nebo zajištění výstupu, který je určen k přímému využití CS,</a:t>
            </a:r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endParaRPr lang="cs-CZ" altLang="cs-CZ" sz="1800" dirty="0"/>
          </a:p>
          <a:p>
            <a:pPr marL="432000" lvl="1" indent="-43200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"/>
              <a:defRPr/>
            </a:pPr>
            <a:r>
              <a:rPr lang="cs-CZ" altLang="cs-CZ" sz="1800" b="1" dirty="0"/>
              <a:t>nepřímé náklady = </a:t>
            </a:r>
            <a:r>
              <a:rPr lang="cs-CZ" altLang="cs-CZ" sz="1800" dirty="0"/>
              <a:t>projektový/finanční manažer a ostatní pozice (administrativní, podpůrné), které nepracují přímo s CS.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cs-CZ" altLang="cs-CZ" dirty="0">
              <a:solidFill>
                <a:srgbClr val="92D05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33054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57400"/>
            <a:ext cx="8496944" cy="5400600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endParaRPr lang="cs-CZ" sz="1200" b="1" dirty="0"/>
          </a:p>
          <a:p>
            <a:pPr marL="0" indent="0">
              <a:lnSpc>
                <a:spcPct val="100000"/>
              </a:lnSpc>
              <a:buNone/>
            </a:pPr>
            <a:endParaRPr lang="cs-CZ" sz="1200" b="1" dirty="0"/>
          </a:p>
          <a:p>
            <a:pPr marL="0" indent="0">
              <a:lnSpc>
                <a:spcPct val="100000"/>
              </a:lnSpc>
              <a:buNone/>
            </a:pPr>
            <a:endParaRPr lang="cs-CZ" sz="1200" b="1" dirty="0"/>
          </a:p>
          <a:p>
            <a:r>
              <a:rPr lang="cs-CZ" dirty="0"/>
              <a:t>uvítání, představení výzvy,</a:t>
            </a:r>
          </a:p>
          <a:p>
            <a:r>
              <a:rPr lang="cs-CZ" dirty="0"/>
              <a:t>popis způsobilých aktivit, cílových skupin, tvorba rozpočtu,</a:t>
            </a:r>
          </a:p>
          <a:p>
            <a:r>
              <a:rPr lang="cs-CZ" dirty="0"/>
              <a:t>způsob vytvoření žádosti,</a:t>
            </a:r>
          </a:p>
          <a:p>
            <a:r>
              <a:rPr lang="cs-CZ" dirty="0"/>
              <a:t>způsob hodnocení projektů, kritéria,</a:t>
            </a:r>
          </a:p>
          <a:p>
            <a:r>
              <a:rPr lang="cs-CZ" dirty="0"/>
              <a:t>podpora opatření v oblasti zaměstnanosti,</a:t>
            </a:r>
          </a:p>
          <a:p>
            <a:r>
              <a:rPr lang="cs-CZ" dirty="0"/>
              <a:t>diskuze,</a:t>
            </a:r>
          </a:p>
          <a:p>
            <a:r>
              <a:rPr lang="cs-CZ" dirty="0"/>
              <a:t>závěr.</a:t>
            </a:r>
          </a:p>
          <a:p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357432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1.1.2 Cestovné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b="1" dirty="0"/>
              <a:t>Cestovní náhrady = </a:t>
            </a:r>
            <a:r>
              <a:rPr lang="cs-CZ" altLang="cs-CZ" sz="2000" dirty="0"/>
              <a:t>náhrady za jízdní výdaje, výdaje za ubytování, za stravné a za nutné vedlejší výdaje. Cestovní náhrady spojené s pracovními cestami (tuzemské i zahraniční) realizačního týmu jsou hrazeny z nepřímých nákladů.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b="1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1" dirty="0"/>
              <a:t>pro zaměstnance českých subjektů při zahraničních cestách (PN) </a:t>
            </a:r>
            <a:r>
              <a:rPr lang="cs-CZ" altLang="cs-CZ" sz="2000" dirty="0"/>
              <a:t>– dle vyhlášky MPSV a MF, cestovné po ČR NN, kapesné v cizí měně je způsobilým výdajem až do 40 % stravného,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20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1" dirty="0"/>
              <a:t>pro zahraniční experty při pracovní cestě do ČR (PN) </a:t>
            </a:r>
            <a:r>
              <a:rPr lang="cs-CZ" altLang="cs-CZ" sz="2000" dirty="0"/>
              <a:t>– tzv. „per </a:t>
            </a:r>
            <a:r>
              <a:rPr lang="cs-CZ" altLang="cs-CZ" sz="2000" dirty="0" err="1"/>
              <a:t>diems</a:t>
            </a:r>
            <a:r>
              <a:rPr lang="cs-CZ" altLang="cs-CZ" sz="2000" dirty="0"/>
              <a:t>“ ve výši 230 EUR (</a:t>
            </a:r>
            <a:r>
              <a:rPr lang="cs-CZ" sz="2000" dirty="0"/>
              <a:t>http://ec.europa.eu/</a:t>
            </a:r>
            <a:r>
              <a:rPr lang="cs-CZ" sz="2000" dirty="0" err="1"/>
              <a:t>europeaid</a:t>
            </a:r>
            <a:r>
              <a:rPr lang="cs-CZ" sz="2000" dirty="0"/>
              <a:t>/</a:t>
            </a:r>
            <a:r>
              <a:rPr lang="cs-CZ" sz="2000" dirty="0" err="1"/>
              <a:t>perdiem_en</a:t>
            </a:r>
            <a:r>
              <a:rPr lang="cs-CZ" sz="2000" dirty="0"/>
              <a:t>)</a:t>
            </a:r>
            <a:r>
              <a:rPr lang="cs-CZ" altLang="cs-CZ" sz="2000" dirty="0"/>
              <a:t> nebo paušál 75 EUR, zahrnují </a:t>
            </a:r>
            <a:r>
              <a:rPr lang="cs-CZ" sz="2000" dirty="0"/>
              <a:t>náklady na ubytování, stravné, a cestovné v ČR a výdaj za dopravu experta do ČR a zpět.</a:t>
            </a:r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cs-CZ" altLang="cs-CZ" sz="12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altLang="cs-CZ" sz="1200" dirty="0"/>
          </a:p>
          <a:p>
            <a:pPr marL="0" indent="0">
              <a:buNone/>
              <a:defRPr/>
            </a:pPr>
            <a:endParaRPr lang="cs-CZ" sz="1200" b="1" dirty="0"/>
          </a:p>
          <a:p>
            <a:pPr>
              <a:lnSpc>
                <a:spcPct val="80000"/>
              </a:lnSpc>
              <a:defRPr/>
            </a:pPr>
            <a:endParaRPr lang="cs-CZ" altLang="cs-CZ" sz="1200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7173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1200" dirty="0"/>
          </a:p>
          <a:p>
            <a:pPr marL="0" indent="0" algn="just">
              <a:buNone/>
              <a:defRPr/>
            </a:pPr>
            <a:r>
              <a:rPr lang="cs-CZ" b="1" dirty="0"/>
              <a:t>1.1.3  Zařízení, vybavení a spotřební materiál, vč. nájmu a odpisů</a:t>
            </a:r>
          </a:p>
          <a:p>
            <a:pPr algn="just">
              <a:lnSpc>
                <a:spcPct val="80000"/>
              </a:lnSpc>
              <a:defRPr/>
            </a:pPr>
            <a:r>
              <a:rPr lang="cs-CZ" altLang="cs-CZ" sz="1800" b="1" dirty="0"/>
              <a:t>investiční výdaje =</a:t>
            </a:r>
            <a:r>
              <a:rPr lang="cs-CZ" altLang="cs-CZ" sz="1800" dirty="0"/>
              <a:t> odpisovaný hmotný majetek (pořizovací hodnota vyšší než 40 tis. Kč) a nehmotný majetek (pořizovací cena vyšší než 60 tis. Kč),</a:t>
            </a:r>
          </a:p>
          <a:p>
            <a:pPr algn="just">
              <a:lnSpc>
                <a:spcPct val="80000"/>
              </a:lnSpc>
              <a:defRPr/>
            </a:pPr>
            <a:r>
              <a:rPr lang="cs-CZ" altLang="cs-CZ" sz="1800" b="1" dirty="0"/>
              <a:t>neinvestiční výdaje = </a:t>
            </a:r>
            <a:r>
              <a:rPr lang="cs-CZ" altLang="cs-CZ" sz="1800" dirty="0"/>
              <a:t>neodpisovaný hmotný (pořizovací hodnota nižší než </a:t>
            </a:r>
            <a:br>
              <a:rPr lang="cs-CZ" altLang="cs-CZ" sz="1800" dirty="0"/>
            </a:br>
            <a:r>
              <a:rPr lang="cs-CZ" altLang="cs-CZ" sz="1800" dirty="0"/>
              <a:t>40 tis. Kč) a nehmotný majetek (pořizovací cena nižší než 60 tis. Kč),</a:t>
            </a:r>
          </a:p>
          <a:p>
            <a:pPr algn="just">
              <a:lnSpc>
                <a:spcPct val="80000"/>
              </a:lnSpc>
              <a:defRPr/>
            </a:pPr>
            <a:r>
              <a:rPr lang="cs-CZ" altLang="cs-CZ" sz="1800" b="1" dirty="0"/>
              <a:t>zařízení a vybavení pro členy RT</a:t>
            </a:r>
            <a:r>
              <a:rPr lang="cs-CZ" altLang="cs-CZ" sz="1800" dirty="0"/>
              <a:t>, kteří přímo pracují s CS nebo zajišťují výstup k přímému využití CS,</a:t>
            </a:r>
          </a:p>
          <a:p>
            <a:pPr algn="just">
              <a:lnSpc>
                <a:spcPct val="80000"/>
              </a:lnSpc>
              <a:defRPr/>
            </a:pPr>
            <a:r>
              <a:rPr lang="cs-CZ" altLang="cs-CZ" sz="1800" b="1" dirty="0"/>
              <a:t>nákup vybavení pro RT</a:t>
            </a:r>
            <a:r>
              <a:rPr lang="cs-CZ" altLang="cs-CZ" sz="1800" dirty="0"/>
              <a:t>, např.  nákup výpočetní techniky - pro pracovníky RT lze pořídit pouze takový počet  kusů zařízení a vybavení, který odpovídá výši úvazku členů RT = 1 ks na 1 úvazek; pokud je úvazek nižší, lze uplatnit pouze část pořizovací ceny, vztahující se k danému úvazku (0,5 úvazek = 0,5 ceny výpočetní techniky), úvazky jednotlivých členů RT je možné sčítat,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1800" dirty="0"/>
              <a:t>nově zařazen do této skupiny výdajů i </a:t>
            </a:r>
            <a:r>
              <a:rPr lang="cs-CZ" sz="1800" b="1" dirty="0"/>
              <a:t>nábytek</a:t>
            </a:r>
            <a:r>
              <a:rPr lang="cs-CZ" sz="1800" dirty="0"/>
              <a:t> (rozdíl oproti OP LZZ),</a:t>
            </a:r>
          </a:p>
          <a:p>
            <a:pPr algn="just">
              <a:lnSpc>
                <a:spcPct val="80000"/>
              </a:lnSpc>
              <a:defRPr/>
            </a:pPr>
            <a:r>
              <a:rPr lang="cs-CZ" sz="1800" dirty="0"/>
              <a:t>pokud jakýkoliv nákup zařízení a vybavení patří na základě vymezení nepřímých nákladů (dle kapitoly 6.4.16) mezi nepřímé náklady, nelze tyto výdaje řadit mezi přímé způsobilé  náklady.</a:t>
            </a:r>
            <a:endParaRPr lang="cs-CZ" sz="1800" b="1" dirty="0"/>
          </a:p>
          <a:p>
            <a:pPr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endParaRPr lang="cs-CZ" altLang="cs-CZ" sz="12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altLang="cs-CZ" sz="1200" dirty="0"/>
          </a:p>
          <a:p>
            <a:pPr marL="0" indent="0">
              <a:buNone/>
              <a:defRPr/>
            </a:pPr>
            <a:endParaRPr lang="cs-CZ" sz="1200" b="1" dirty="0"/>
          </a:p>
          <a:p>
            <a:pPr>
              <a:lnSpc>
                <a:spcPct val="80000"/>
              </a:lnSpc>
              <a:defRPr/>
            </a:pPr>
            <a:endParaRPr lang="cs-CZ" altLang="cs-CZ" sz="1200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84867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12568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1.1.3 Zařízení, vybavení a spotřební materiál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000" dirty="0"/>
              <a:t>dle „</a:t>
            </a:r>
            <a:r>
              <a:rPr lang="cs-CZ" sz="2000" dirty="0">
                <a:hlinkClick r:id="rId3"/>
              </a:rPr>
              <a:t>Tabulky obvyklých cen, mezd a platů</a:t>
            </a:r>
            <a:r>
              <a:rPr lang="cs-CZ" sz="2000" dirty="0"/>
              <a:t>“ (dostupná na esfcr.cz)</a:t>
            </a:r>
          </a:p>
          <a:p>
            <a:pPr lvl="1"/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22</a:t>
            </a:fld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/>
          </p:nvPr>
        </p:nvGraphicFramePr>
        <p:xfrm>
          <a:off x="467543" y="2564904"/>
          <a:ext cx="8208914" cy="37444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594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53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531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58234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78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Položka zařízení/nábytku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bez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Cena s DPH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Parametry*/Poznámky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9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Sestava stolní PC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grafická karta (vlastní), optická mechanika DVD±RW, LCD 21,5", klávesnice,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9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Notebook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11 000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13 310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2,4 GHz, 4 GB RAM, 500 GB HDD,  grafická karta (vlastní), optická mechanika DVD±RW, myš, operační systém**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96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Tablet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6 050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1,3 GHz,  RAM 1 GB, interní 16 GB, wifi, bluetooth, 3G modem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9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5 200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6 292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2013 (Pro podnikatele) - obsahuje Word, Excel, Powerpoint, Outlook, One Note (OEM - PKC verze)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807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Kancelářský balík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MS Office Standard 2013 OLP (otevřená licence) pro neziskový sektor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6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Mobilní telefon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2 000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2 420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telefonování, SMS, MMS, bluetooth, datový přenos***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595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Běžná tiskárna pro 1 PC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3 500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3 025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černobílá/barevná laserová/inkoustová, 1200x1200 dpi, manuální duplex, rychlost cca 20 str./min</a:t>
                      </a:r>
                      <a:endParaRPr lang="cs-CZ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0225" marR="40225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759216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56584"/>
          </a:xfrm>
        </p:spPr>
        <p:txBody>
          <a:bodyPr/>
          <a:lstStyle/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cs-CZ" b="1" dirty="0"/>
              <a:t>V rámci této kapitoly 1.1.3 lze také hradit:</a:t>
            </a:r>
          </a:p>
          <a:p>
            <a:pPr marL="0" inden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800" b="1" dirty="0"/>
          </a:p>
          <a:p>
            <a:pPr algn="just">
              <a:defRPr/>
            </a:pPr>
            <a:r>
              <a:rPr lang="cs-CZ" sz="2000" b="1" dirty="0"/>
              <a:t>nájem či leasing zařízení a vybavení, budov: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operativní leasing = </a:t>
            </a:r>
            <a:r>
              <a:rPr lang="cs-CZ" dirty="0"/>
              <a:t>nájemné (splátky) leasingu, smlouva o nájmu nebo operativním leasingu,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/>
              <a:t>finanční leasing = </a:t>
            </a:r>
            <a:r>
              <a:rPr lang="cs-CZ" dirty="0"/>
              <a:t>způsobilé jsou pouze splátky leasingu, vztahující se k období trvání projektu (daně a finanční činnost pronajímatele související s leasingovou smlouvou nejsou způsobilými výdaji),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/>
          </a:p>
          <a:p>
            <a:pPr algn="just">
              <a:defRPr/>
            </a:pPr>
            <a:r>
              <a:rPr lang="cs-CZ" sz="2000" b="1" dirty="0"/>
              <a:t>odpisy (daňové):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dlouhodobého hmotného a nehmotného majetku používaného pro účely projektu, které využívá CS,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jsou způsobilým výdajem po dobu trvání projektu za předpokladu, že nákup takového majetku není součástí způsobilých výdajů na projekt.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400" dirty="0"/>
          </a:p>
          <a:p>
            <a:pPr marL="0" indent="0">
              <a:buNone/>
              <a:defRPr/>
            </a:pPr>
            <a:endParaRPr lang="cs-CZ" sz="1600" b="1" dirty="0"/>
          </a:p>
          <a:p>
            <a:pPr>
              <a:lnSpc>
                <a:spcPct val="80000"/>
              </a:lnSpc>
              <a:defRPr/>
            </a:pPr>
            <a:endParaRPr lang="cs-CZ" altLang="cs-CZ" sz="1200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677581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256584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b="1" dirty="0"/>
              <a:t>1.1.4 Nákup služeb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altLang="cs-CZ" sz="2000" dirty="0"/>
              <a:t>Dodání služby musí být nezbytné k realizaci projektu a musí vytvářet novou hodnotu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zpracování analýz, průzkumů, studií,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lektorské služby,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školení a kurzy,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vytvoření nových publikací, školicích materiálů nebo manuálů, CD/DVD…,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pronájem prostor pro práci s CS (např. pronájem učebny).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20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1.1.5 Drobné stavební úpravy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cena všech dokončených stavebních úprav v jednom zdaňovacím období, která nepřesáhne v úhrnu </a:t>
            </a:r>
            <a:r>
              <a:rPr lang="cs-CZ" sz="2000" b="1" dirty="0"/>
              <a:t>40.000 Kč </a:t>
            </a:r>
            <a:r>
              <a:rPr lang="cs-CZ" sz="2000" dirty="0"/>
              <a:t>na každou jednotlivou účetní položku majetku,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např. úprava pracovního místa, které usnadní přístup osobám zdravotně postiženým.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2000" dirty="0"/>
          </a:p>
          <a:p>
            <a:pPr marL="0" indent="0">
              <a:buNone/>
              <a:defRPr/>
            </a:pPr>
            <a:endParaRPr lang="cs-CZ" sz="1600" b="1" dirty="0"/>
          </a:p>
          <a:p>
            <a:pPr>
              <a:lnSpc>
                <a:spcPct val="80000"/>
              </a:lnSpc>
              <a:defRPr/>
            </a:pPr>
            <a:endParaRPr lang="cs-CZ" altLang="cs-CZ" sz="1200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pPr>
              <a:lnSpc>
                <a:spcPct val="80000"/>
              </a:lnSpc>
            </a:pPr>
            <a:endParaRPr lang="cs-CZ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2951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32859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1.1.6 Přímá podpora pro CS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1" dirty="0"/>
              <a:t>mzdy</a:t>
            </a:r>
            <a:r>
              <a:rPr lang="cs-CZ" sz="1800" dirty="0"/>
              <a:t> zaměstnanců z CS (PS, DPČ, DPP ne) – max. limit stanovený pro měsíc práce zaměstnance je ve výši trojnásobku minimální mzdy za měsíc při 40hodinové týdenní pracovní době,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1" dirty="0"/>
              <a:t>cestovné, ubytování a stravné </a:t>
            </a:r>
            <a:r>
              <a:rPr lang="cs-CZ" sz="1800" dirty="0"/>
              <a:t>při služebních cestách pro CS,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1" dirty="0"/>
              <a:t>příspěvek na péči o dítě a další závislé osoby </a:t>
            </a:r>
            <a:r>
              <a:rPr lang="cs-CZ" sz="1800" dirty="0"/>
              <a:t>– poskytuje se po dobu trvání školení nebo při nástupu nezaměstnané osoby do nového zaměstnání (v tomto případě se poskytuje po dobu max. 6 měsíců),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1" dirty="0"/>
              <a:t>příspěvek na zapracování </a:t>
            </a:r>
            <a:r>
              <a:rPr lang="cs-CZ" sz="1800" dirty="0"/>
              <a:t>(dle zákona č. 435/2004 Sb., zákon o zaměstnanosti) – poskytuje se po dobu max. 3 měsíce, nejvýše do poloviny minimální mzdy,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800" b="1" dirty="0"/>
              <a:t>jiné nezbytné náklady </a:t>
            </a:r>
            <a:r>
              <a:rPr lang="cs-CZ" sz="1800" dirty="0"/>
              <a:t>pro CS pro realizování jejich aktivit (prohlídka zdravotní způsobilosti pro výkon práce, výpis z rejstříku trestů).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cs-CZ" sz="1200" dirty="0"/>
          </a:p>
          <a:p>
            <a:endParaRPr lang="cs-CZ" altLang="cs-CZ" sz="1200" dirty="0"/>
          </a:p>
          <a:p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47185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4464" y="1484784"/>
            <a:ext cx="8424000" cy="4896544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1.1.7 Křížové financování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dirty="0"/>
              <a:t>způsob doplňkového financování (smyslem je umožnit v projektech financovaných z ESF realizaci také některých aktivit, které spadají do oblasti pomoci EFRR),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b="1" dirty="0"/>
              <a:t>co patří do křížového financování: </a:t>
            </a:r>
            <a:r>
              <a:rPr lang="cs-CZ" sz="2000" dirty="0"/>
              <a:t>výdaje za nákup infrastruktury a za rekonstrukci infrastruktury v rozsahu větším než jsou drobné stavební úpravy (nad 40 tis. Kč),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b="1" dirty="0"/>
              <a:t>za infrastrukturu se považují: </a:t>
            </a:r>
            <a:r>
              <a:rPr lang="cs-CZ" sz="2000" dirty="0"/>
              <a:t>budovy, stavby, pozemky a technická zařízení nezbytná pro fungování budov a staveb, s nemovitostmi pevně spojená (vodovod, kanalizace, energetické, komunikační vedení apod.),</a:t>
            </a:r>
          </a:p>
          <a:p>
            <a:pPr algn="just">
              <a:lnSpc>
                <a:spcPct val="100000"/>
              </a:lnSpc>
              <a:spcAft>
                <a:spcPts val="0"/>
              </a:spcAft>
            </a:pPr>
            <a:r>
              <a:rPr lang="cs-CZ" sz="2000" b="1" dirty="0"/>
              <a:t>za infrastrukturu se nepovažují: </a:t>
            </a:r>
            <a:r>
              <a:rPr lang="cs-CZ" sz="2000" dirty="0"/>
              <a:t>movité a samostatně pořizované věci využívané  při realizaci projektů (vybavení, nábytek, učební pomůcky, přístroje sloužící k výuce nebo používané při výzkumu a vývoji apod.).</a:t>
            </a:r>
          </a:p>
          <a:p>
            <a:pPr marL="0" indent="0">
              <a:buNone/>
            </a:pPr>
            <a:endParaRPr lang="cs-CZ" altLang="cs-CZ" sz="1600" b="1" dirty="0"/>
          </a:p>
          <a:p>
            <a:pPr marL="0" indent="0">
              <a:buNone/>
            </a:pPr>
            <a:endParaRPr lang="cs-CZ" altLang="cs-CZ" sz="2400" dirty="0"/>
          </a:p>
          <a:p>
            <a:pPr lvl="1">
              <a:buFont typeface="Arial" charset="0"/>
              <a:buChar char="•"/>
            </a:pPr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1082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064000" cy="496855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endParaRPr lang="cs-CZ" sz="1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cs-CZ" sz="2000" b="1" dirty="0"/>
              <a:t>Investiční výdaje:</a:t>
            </a:r>
          </a:p>
          <a:p>
            <a:pPr algn="just">
              <a:lnSpc>
                <a:spcPct val="100000"/>
              </a:lnSpc>
            </a:pPr>
            <a:r>
              <a:rPr lang="cs-CZ" sz="2000" b="1" dirty="0"/>
              <a:t>pro projekty platí omezení, že podíl investičních výdajů v rámci celkových způsobilých výdajů nesmí být vyšší než 50 %.</a:t>
            </a:r>
            <a:endParaRPr lang="cs-CZ" sz="2000" dirty="0"/>
          </a:p>
          <a:p>
            <a:pPr marL="0" indent="0" algn="just">
              <a:lnSpc>
                <a:spcPct val="100000"/>
              </a:lnSpc>
              <a:buNone/>
            </a:pPr>
            <a:endParaRPr lang="cs-CZ" sz="1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54985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64000" cy="4563208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1.2 Nepřímé náklady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altLang="cs-CZ" sz="2000" b="1" dirty="0"/>
              <a:t>max. 25 % přímých způsobilých nákladů projektu</a:t>
            </a:r>
            <a:r>
              <a:rPr lang="cs-CZ" altLang="cs-CZ" sz="2000" dirty="0"/>
              <a:t>,</a:t>
            </a:r>
            <a:endParaRPr lang="cs-CZ" altLang="cs-CZ" sz="2000" b="1" dirty="0"/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administrativa, řízení projektu (včetně finančního), účetnictví, personalistika komunikační a informační opatření, občerstvení a stravování a podpůrné procesy pro provoz projektu,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cestovní náhrady spojené s pracovními cestami RT,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spotřební materiál, zařízení a vybavení (papír…),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prostory pro realizaci projektu (nájemné, vodné, stočné, energie…),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2000" dirty="0"/>
              <a:t>ostatní provozní výdaje (internet, poštovné, telefon…).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390176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136456" cy="4896544"/>
          </a:xfrm>
        </p:spPr>
        <p:txBody>
          <a:bodyPr/>
          <a:lstStyle/>
          <a:p>
            <a:pPr marL="0" indent="0" algn="just">
              <a:buNone/>
            </a:pPr>
            <a:r>
              <a:rPr lang="cs-CZ" b="1" dirty="0"/>
              <a:t>1.2 Pracovní pozice hrazené z nepřímých nákladů (NN)</a:t>
            </a:r>
          </a:p>
          <a:p>
            <a:pPr algn="just"/>
            <a:r>
              <a:rPr lang="pl-PL" sz="2000" dirty="0"/>
              <a:t>nepracují přímo s cílovou skupinou projektu nebo </a:t>
            </a:r>
            <a:r>
              <a:rPr lang="cs-CZ" sz="2000" dirty="0"/>
              <a:t>nezajišťují výstup, který je určen k přímému využití cílovou skupinou projektu,</a:t>
            </a:r>
          </a:p>
          <a:p>
            <a:pPr algn="just"/>
            <a:r>
              <a:rPr lang="cs-CZ" sz="2000" dirty="0"/>
              <a:t>pozice hrazené z NN se do rozpočtu projektu neuvádějí, např.: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b="1" dirty="0"/>
              <a:t>projektový manažer,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b="1" dirty="0"/>
              <a:t>finanční manažer,</a:t>
            </a:r>
          </a:p>
          <a:p>
            <a:pPr lvl="3" algn="just">
              <a:buFont typeface="Arial" panose="020B0604020202020204" pitchFamily="34" charset="0"/>
              <a:buChar char="•"/>
            </a:pPr>
            <a:r>
              <a:rPr lang="cs-CZ" b="1" dirty="0"/>
              <a:t>koordinátor projektu.</a:t>
            </a:r>
          </a:p>
          <a:p>
            <a:pPr marL="666000" lvl="2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043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-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4000" lvl="1" indent="0">
              <a:buNone/>
            </a:pPr>
            <a:r>
              <a:rPr lang="cs-CZ" sz="2400" u="sng" dirty="0"/>
              <a:t>VÝZVA č. 2:</a:t>
            </a:r>
          </a:p>
          <a:p>
            <a:r>
              <a:rPr lang="cs-CZ" b="1" dirty="0"/>
              <a:t>vyhlášena:</a:t>
            </a:r>
            <a:r>
              <a:rPr lang="cs-CZ" dirty="0"/>
              <a:t> 12. 2. 2018, 4:00 hodin,</a:t>
            </a:r>
          </a:p>
          <a:p>
            <a:r>
              <a:rPr lang="cs-CZ" b="1" dirty="0"/>
              <a:t>ukončena:</a:t>
            </a:r>
            <a:r>
              <a:rPr lang="cs-CZ" dirty="0"/>
              <a:t>  26. 3. 2018, 12:00 hodin,</a:t>
            </a:r>
          </a:p>
          <a:p>
            <a:r>
              <a:rPr lang="cs-CZ" b="1" dirty="0"/>
              <a:t>celková alokace:       </a:t>
            </a:r>
            <a:r>
              <a:rPr lang="cs-CZ" dirty="0"/>
              <a:t>2 232 000 Kč,</a:t>
            </a:r>
          </a:p>
          <a:p>
            <a:r>
              <a:rPr lang="cs-CZ" b="1" dirty="0"/>
              <a:t>min. výše projektu:   </a:t>
            </a:r>
            <a:r>
              <a:rPr lang="cs-CZ" dirty="0"/>
              <a:t>500 000 Kč (celkové způsobilé výdaje - CZV!!),</a:t>
            </a:r>
          </a:p>
          <a:p>
            <a:r>
              <a:rPr lang="cs-CZ" b="1" dirty="0"/>
              <a:t>max. výše projektu:  </a:t>
            </a:r>
            <a:r>
              <a:rPr lang="cs-CZ" dirty="0"/>
              <a:t>2</a:t>
            </a:r>
            <a:r>
              <a:rPr lang="cs-CZ"/>
              <a:t> 232</a:t>
            </a:r>
            <a:r>
              <a:rPr lang="cs-CZ" dirty="0"/>
              <a:t> 000 Kč (CZV).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</a:t>
            </a:fld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přímá podpora</a:t>
            </a:r>
          </a:p>
          <a:p>
            <a:pPr lvl="1"/>
            <a:r>
              <a:rPr lang="cs-CZ" dirty="0"/>
              <a:t>mzdové příspěvky, cestovné, stravné a ubytování,</a:t>
            </a:r>
          </a:p>
          <a:p>
            <a:pPr marL="414000" lvl="1" indent="0">
              <a:buNone/>
            </a:pPr>
            <a:endParaRPr lang="cs-CZ" dirty="0"/>
          </a:p>
          <a:p>
            <a:r>
              <a:rPr lang="cs-CZ" b="1" dirty="0"/>
              <a:t>nepřímé náklady</a:t>
            </a:r>
          </a:p>
          <a:p>
            <a:pPr lvl="1" algn="just"/>
            <a:r>
              <a:rPr lang="cs-CZ" dirty="0"/>
              <a:t>přesný výčet položek, které spadají do nepřímých nákladů, uvádí příručka „</a:t>
            </a:r>
            <a:r>
              <a:rPr lang="cs-CZ" dirty="0">
                <a:hlinkClick r:id="rId3"/>
              </a:rPr>
              <a:t>Specifická část pravidel pro žadatele a příjemce pro projekty se skutečně vzniklými výdaji a případně také s nepřímými náklady (verze 2)</a:t>
            </a:r>
            <a:r>
              <a:rPr lang="cs-CZ" dirty="0"/>
              <a:t>“.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5007533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Věcná způsobilost výdajů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412776"/>
            <a:ext cx="8064000" cy="5256584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pro projekty, u nichž podstatná většina nákladů vznikne formou nákupu služeb od externích dodavatelů, jsou způsobilá procenta nepřímých nákladů snížena,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800" dirty="0"/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podíly pro nepřímé náklady jsou sníženy pro projekty s objemem nákupu služeb v těchto intencích: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sz="14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1" dirty="0"/>
              <a:t>2. Celkové nezpůsobilé výdaje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b="1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800" dirty="0"/>
              <a:t>pro potřeby OPZ se v žádosti o podporu nevyplňují.</a:t>
            </a:r>
            <a:endParaRPr lang="cs-CZ" sz="18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9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3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altLang="cs-CZ" sz="18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31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3284984"/>
            <a:ext cx="7992440" cy="182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6788925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cs-CZ" dirty="0"/>
              <a:t>PŘÍJMY PROJEKTU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000" cy="5184576"/>
          </a:xfrm>
        </p:spPr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/>
              <a:t>příjmem projektu se rozumí </a:t>
            </a:r>
            <a:r>
              <a:rPr lang="cs-CZ" sz="1800" dirty="0"/>
              <a:t>příjmy vygenerované projektem v době realizace projektu,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mezi příjmy projektu </a:t>
            </a:r>
            <a:r>
              <a:rPr lang="cs-CZ" sz="1800" b="1" dirty="0"/>
              <a:t>patří</a:t>
            </a:r>
            <a:r>
              <a:rPr lang="cs-CZ" sz="1800" dirty="0"/>
              <a:t> např. příjmy za poskytované služby (konferenční poplatky, poplatky za školení apod.), příjmy za prodej výrobků, které vznikly v rámci projektu (tj. výrobků, na jejichž vznik byly vynaloženy výdaje projektu); pronájem prostor, zařízení, softwaru atd. financovaných v rámci projektu atd.,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dirty="0"/>
              <a:t>příjmem projektu nikdy </a:t>
            </a:r>
            <a:r>
              <a:rPr lang="cs-CZ" sz="1800" b="1" dirty="0"/>
              <a:t>nejsou</a:t>
            </a:r>
            <a:r>
              <a:rPr lang="cs-CZ" sz="1800" dirty="0"/>
              <a:t> úroky z bankovního účtu, obdržené platby                      ze smluvních pokut, peněžní jistota,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/>
              <a:t>do žádosti o podporu </a:t>
            </a:r>
            <a:r>
              <a:rPr lang="cs-CZ" sz="1800" dirty="0"/>
              <a:t>se uvádí pouze „</a:t>
            </a:r>
            <a:r>
              <a:rPr lang="cs-CZ" sz="1800" b="1" dirty="0"/>
              <a:t>předpokládané čisté příjmy</a:t>
            </a:r>
            <a:r>
              <a:rPr lang="cs-CZ" sz="1800" dirty="0"/>
              <a:t>“ do řádku „</a:t>
            </a:r>
            <a:r>
              <a:rPr lang="cs-CZ" sz="1800" b="1" dirty="0"/>
              <a:t>jiné peněžní příjmy</a:t>
            </a:r>
            <a:r>
              <a:rPr lang="cs-CZ" sz="1800" dirty="0"/>
              <a:t>“ (v případě vyrovnávací platby vypočtené na listu ISKP přílohy 11A) – o tyto příjmy bude vždy snížena poskytnutá podpora ŘO,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/>
              <a:t>čistým příjmem </a:t>
            </a:r>
            <a:r>
              <a:rPr lang="cs-CZ" sz="1800" dirty="0"/>
              <a:t>je ta částka příjmů, která převyšuje částku vlastního financování způsobilých výdajů projektu ze zdrojů příjemce  (pokud příjemce má vlastní financování viz povinná míra spolufinancování),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1800" b="1" dirty="0"/>
              <a:t>nepředpokládané i předpokládané čisté příjmy </a:t>
            </a:r>
            <a:r>
              <a:rPr lang="cs-CZ" sz="1800" dirty="0"/>
              <a:t>se budou reportovat průběžně ve Zprávách o realizaci projektu (ZOR).</a:t>
            </a:r>
          </a:p>
          <a:p>
            <a:pPr marL="0" indent="0">
              <a:lnSpc>
                <a:spcPct val="100000"/>
              </a:lnSpc>
              <a:buNone/>
            </a:pPr>
            <a:endParaRPr lang="cs-CZ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cs-CZ" sz="18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cs-CZ" altLang="cs-CZ" sz="16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>
                <a:solidFill>
                  <a:srgbClr val="084A8B"/>
                </a:solidFill>
              </a:rPr>
              <a:pPr/>
              <a:t>32</a:t>
            </a:fld>
            <a:endParaRPr lang="cs-CZ" dirty="0">
              <a:solidFill>
                <a:srgbClr val="084A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469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cs-CZ" dirty="0"/>
              <a:t>časová způsobilost výdajů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náklady vzniklé v době realizace projektu,</a:t>
            </a:r>
          </a:p>
          <a:p>
            <a:r>
              <a:rPr lang="cs-CZ" sz="2000" dirty="0"/>
              <a:t>datum zahájení realizace projektu nesmí předcházet datu vyhlášení příslušné výzvy MAS,</a:t>
            </a:r>
          </a:p>
          <a:p>
            <a:r>
              <a:rPr lang="cs-CZ" sz="2000" dirty="0"/>
              <a:t>omezení v režimu podpory blokové výjimky,</a:t>
            </a:r>
          </a:p>
          <a:p>
            <a:r>
              <a:rPr lang="cs-CZ" sz="2000" dirty="0"/>
              <a:t>nejzazší termín ukončení realizace projektů: </a:t>
            </a:r>
            <a:r>
              <a:rPr lang="cs-CZ" sz="2000" b="1" dirty="0"/>
              <a:t>31. 9. 2021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65974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F509F02-05DB-422A-896B-46F4255FD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vytvoření žádosti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6F9E2221-0254-414C-B3A0-D36DDEA10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556792"/>
            <a:ext cx="8064000" cy="4563208"/>
          </a:xfrm>
        </p:spPr>
        <p:txBody>
          <a:bodyPr/>
          <a:lstStyle/>
          <a:p>
            <a:r>
              <a:rPr lang="cs-CZ" sz="2000" dirty="0"/>
              <a:t>odkaz na portál pro elektronické podání žádosti:</a:t>
            </a:r>
          </a:p>
          <a:p>
            <a:pPr marL="0" indent="0" algn="ctr">
              <a:buNone/>
            </a:pPr>
            <a:r>
              <a:rPr lang="cs-CZ" b="1" u="sng" dirty="0">
                <a:hlinkClick r:id="rId2"/>
              </a:rPr>
              <a:t>https://mseu.mssf.cz/</a:t>
            </a:r>
            <a:r>
              <a:rPr lang="cs-CZ" b="1" dirty="0"/>
              <a:t> </a:t>
            </a:r>
          </a:p>
          <a:p>
            <a:pPr marL="0" indent="0" algn="just">
              <a:buNone/>
            </a:pPr>
            <a:r>
              <a:rPr lang="cs-CZ" sz="2000" dirty="0"/>
              <a:t>- žadatel se musí registrovat a vygenerovat si přístup do systému,</a:t>
            </a:r>
          </a:p>
          <a:p>
            <a:pPr marL="0" indent="0" algn="just">
              <a:buNone/>
            </a:pPr>
            <a:r>
              <a:rPr lang="cs-CZ" sz="2000" dirty="0"/>
              <a:t>- přejít na oblast </a:t>
            </a:r>
            <a:r>
              <a:rPr lang="cs-CZ" sz="2000" b="1" dirty="0"/>
              <a:t>ŽADATEL</a:t>
            </a:r>
            <a:r>
              <a:rPr lang="cs-CZ" sz="2000" dirty="0"/>
              <a:t>,</a:t>
            </a:r>
          </a:p>
          <a:p>
            <a:pPr marL="0" indent="0" algn="just">
              <a:buNone/>
            </a:pPr>
            <a:r>
              <a:rPr lang="cs-CZ" sz="2000" dirty="0"/>
              <a:t>- vytvořit </a:t>
            </a:r>
            <a:r>
              <a:rPr lang="cs-CZ" sz="2000" b="1" dirty="0"/>
              <a:t>Nová žádost</a:t>
            </a:r>
            <a:r>
              <a:rPr lang="cs-CZ" sz="2000" dirty="0"/>
              <a:t>,</a:t>
            </a:r>
          </a:p>
          <a:p>
            <a:pPr marL="0" indent="0" algn="just">
              <a:buNone/>
            </a:pPr>
            <a:r>
              <a:rPr lang="cs-CZ" sz="2000" dirty="0"/>
              <a:t>- vybrat program </a:t>
            </a:r>
            <a:r>
              <a:rPr lang="cs-CZ" sz="2000" b="1" dirty="0"/>
              <a:t>03 - Operační program Zaměstnanost</a:t>
            </a:r>
            <a:r>
              <a:rPr lang="cs-CZ" sz="2000" dirty="0"/>
              <a:t>,</a:t>
            </a:r>
          </a:p>
          <a:p>
            <a:pPr marL="0" indent="0" algn="just">
              <a:buNone/>
            </a:pPr>
            <a:r>
              <a:rPr lang="cs-CZ" sz="2000" b="1" dirty="0"/>
              <a:t>- vybrat výzvu OPZ - (03_16_047) - Výzva pro MAS na podporu strategií komunitně vedeného místního rozvoje </a:t>
            </a:r>
            <a:r>
              <a:rPr lang="cs-CZ" sz="2000" dirty="0"/>
              <a:t>- individuální projekt,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BB540D39-2F87-4A7B-80F6-E0612743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695423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19F6BBC2-E64B-4438-BB5B-4E1259183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vytvoření žádosti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9497B23D-2439-4585-BE40-8BF91C459D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sz="2000" dirty="0"/>
              <a:t>- v levém sloupci - </a:t>
            </a:r>
            <a:r>
              <a:rPr lang="cs-CZ" sz="2000" b="1" dirty="0"/>
              <a:t>Výběr podvýzvy </a:t>
            </a:r>
            <a:r>
              <a:rPr lang="cs-CZ" sz="2000" dirty="0"/>
              <a:t>-</a:t>
            </a:r>
            <a:r>
              <a:rPr lang="cs-CZ" sz="2000" b="1" dirty="0"/>
              <a:t> </a:t>
            </a:r>
            <a:r>
              <a:rPr lang="cs-CZ" sz="2000" dirty="0"/>
              <a:t>vybrat výzvu např. dle názvu žadatele Rýmařovsko - </a:t>
            </a:r>
            <a:r>
              <a:rPr lang="cs-CZ" sz="2000" b="1" dirty="0"/>
              <a:t>Výzva_2_RÝMAŘOVSKO_OPZ_Podpora vzdělávání -  rekvalifikace v regionu</a:t>
            </a:r>
            <a:endParaRPr lang="cs-CZ" sz="2000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2000" b="1" dirty="0"/>
              <a:t>Dále postupujte podle příčky uživatele MS 2014+.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8C9C23DC-F495-4319-ADA5-53F55F52D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0915303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4B1B060-157B-49E3-A17C-72722C7AD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Fáze hodnocení – detail příloha č.1 výzvy mas</a:t>
            </a:r>
          </a:p>
        </p:txBody>
      </p:sp>
      <p:pic>
        <p:nvPicPr>
          <p:cNvPr id="6" name="Zástupný symbol pro obsah 5">
            <a:extLst>
              <a:ext uri="{FF2B5EF4-FFF2-40B4-BE49-F238E27FC236}">
                <a16:creationId xmlns:a16="http://schemas.microsoft.com/office/drawing/2014/main" xmlns="" id="{F43A884B-B4F8-46BA-8A75-D2873A785E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45463" y="1341438"/>
            <a:ext cx="8094537" cy="5027972"/>
          </a:xfrm>
        </p:spPr>
      </p:pic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490DB226-DB7B-4840-94B6-51BCE2254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723363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03648" y="2996952"/>
            <a:ext cx="7488024" cy="730252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dirty="0"/>
              <a:t>Podpora opatření </a:t>
            </a:r>
            <a:br>
              <a:rPr lang="cs-CZ" dirty="0"/>
            </a:br>
            <a:r>
              <a:rPr lang="cs-CZ" dirty="0"/>
              <a:t>v oblasti zaměstnanosti</a:t>
            </a: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562882" y="3321048"/>
            <a:ext cx="540000" cy="540000"/>
          </a:xfrm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3861048"/>
            <a:ext cx="7920432" cy="2664296"/>
          </a:xfrm>
          <a:prstGeom prst="rect">
            <a:avLst/>
          </a:prstGeom>
          <a:ln>
            <a:noFill/>
          </a:ln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435994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cíl opatření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844824"/>
            <a:ext cx="8064000" cy="4320000"/>
          </a:xfrm>
        </p:spPr>
        <p:txBody>
          <a:bodyPr/>
          <a:lstStyle/>
          <a:p>
            <a:pPr algn="just"/>
            <a:r>
              <a:rPr lang="cs-CZ" dirty="0"/>
              <a:t>podporované aktivity by měly především přispět lokální nezaměstnanosti a měly by vycházet z aktuálních potřeb lokálního trhu práce (vycházet ze SCLLD),</a:t>
            </a:r>
          </a:p>
          <a:p>
            <a:pPr algn="just"/>
            <a:r>
              <a:rPr lang="cs-CZ" dirty="0"/>
              <a:t>realizované aktivity by neměly nahrazovat činnosti ÚP ČR, ale naopak je doplňovat a rozšiřovat s ohledem na detailní znalost lokálního trhu práce,</a:t>
            </a:r>
          </a:p>
          <a:p>
            <a:pPr algn="just"/>
            <a:r>
              <a:rPr lang="cs-CZ" dirty="0"/>
              <a:t>práce s jednotlivci,</a:t>
            </a:r>
          </a:p>
          <a:p>
            <a:pPr algn="just"/>
            <a:r>
              <a:rPr lang="cs-CZ" dirty="0"/>
              <a:t>rekvalifikace pouze s vazbou na trh práce,</a:t>
            </a:r>
          </a:p>
          <a:p>
            <a:pPr algn="just"/>
            <a:r>
              <a:rPr lang="cs-CZ" dirty="0"/>
              <a:t>důraz na individuální přístup k osobám z cílových skupin a respektování jejich specifických potřeb,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356069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Vymezení oprávněných partnerů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partneři s finančním příspěvkem,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partneři bez finančního příspěvku.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39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92130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- Cílová skupina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uchazeči o zaměstnání,</a:t>
            </a:r>
          </a:p>
          <a:p>
            <a:r>
              <a:rPr lang="cs-CZ" dirty="0"/>
              <a:t>zájemci o zaměstnání,</a:t>
            </a:r>
          </a:p>
          <a:p>
            <a:r>
              <a:rPr lang="cs-CZ" dirty="0"/>
              <a:t>neaktivní osoby, </a:t>
            </a:r>
          </a:p>
          <a:p>
            <a:r>
              <a:rPr lang="cs-CZ" dirty="0"/>
              <a:t>osoby se zdravotním postižením,</a:t>
            </a:r>
          </a:p>
          <a:p>
            <a:r>
              <a:rPr lang="cs-CZ" dirty="0"/>
              <a:t>osoby s kumulací hendikepů na trhu práce,</a:t>
            </a:r>
          </a:p>
          <a:p>
            <a:r>
              <a:rPr lang="cs-CZ" dirty="0"/>
              <a:t>osoby vracející se na trh práce po návratu z mateřské/rodičovské dovolené,</a:t>
            </a:r>
          </a:p>
          <a:p>
            <a:r>
              <a:rPr lang="cs-CZ" dirty="0"/>
              <a:t>zaměstnanci.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0178482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Zapojení ÚP ČR DO Projektů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dirty="0"/>
              <a:t>pouze formou partnera bez finančního příspěvku,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z nástrojů APZ budou podporovány pouze rekvalifikace, jinak ÚP ČR realizují samostatně (VPP, SÚPM),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b="1" dirty="0"/>
              <a:t>doporučení konzultace projektového záměru s místním pracovištěm ÚP ČR.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515668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340768"/>
            <a:ext cx="8064000" cy="4779232"/>
          </a:xfrm>
        </p:spPr>
        <p:txBody>
          <a:bodyPr/>
          <a:lstStyle/>
          <a:p>
            <a:r>
              <a:rPr lang="cs-CZ" b="1" dirty="0"/>
              <a:t>znaky naplnění VP:</a:t>
            </a:r>
          </a:p>
          <a:p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zvýhodnění určitého podnikání nebo odvětví,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je VP poskytována z veřejných (státních prostředků),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ovlivňuje obchod mezi členskými státy,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narušuje nebo hrozí narušením hospodářské soutěže.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38704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podpora vzdělávání individuí nebo poradenství/</a:t>
            </a:r>
            <a:r>
              <a:rPr lang="cs-CZ" dirty="0" err="1"/>
              <a:t>koučing</a:t>
            </a:r>
            <a:r>
              <a:rPr lang="cs-CZ" dirty="0"/>
              <a:t> těchto osob, týká se i osob, které by v budoucnu měly nastoupit do zaměstnání u nějakého konkrétního podniku např. vzdělávací agentura – </a:t>
            </a:r>
            <a:r>
              <a:rPr lang="cs-CZ" b="1" dirty="0"/>
              <a:t>naplňuje znaky VP</a:t>
            </a:r>
            <a:r>
              <a:rPr lang="cs-CZ" dirty="0"/>
              <a:t>, </a:t>
            </a:r>
          </a:p>
          <a:p>
            <a:r>
              <a:rPr lang="cs-CZ" dirty="0"/>
              <a:t>praxe/stáže znevýhodněných osob v rámci podniků, kdy plat stážisty je hrazen z dotace– </a:t>
            </a:r>
            <a:r>
              <a:rPr lang="cs-CZ" b="1" dirty="0"/>
              <a:t>nenaplňuje znaky VP</a:t>
            </a:r>
            <a:r>
              <a:rPr lang="cs-CZ" dirty="0"/>
              <a:t>,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873645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08912" cy="5112568"/>
          </a:xfrm>
        </p:spPr>
        <p:txBody>
          <a:bodyPr/>
          <a:lstStyle/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mzdové příspěvky (mimo praxi/stáž) - z dotace jsou hrazeny osobní náklady na zaměstnance určitého subjektu – pro zaměstnavatele, který je soutěžitelem na trhu a nevykonává žádné nesoutěžní činnosti - </a:t>
            </a:r>
            <a:r>
              <a:rPr lang="cs-CZ" b="1" dirty="0"/>
              <a:t>naplňuje znaky VP</a:t>
            </a:r>
            <a:r>
              <a:rPr lang="cs-CZ" dirty="0"/>
              <a:t>.</a:t>
            </a:r>
            <a:r>
              <a:rPr lang="cs-CZ" b="1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686228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podpora na vytvoření pracovního místa, které podnik využije na úpravu prostor, kde bude nový zaměstnanec práci vykonávat (mzdové příspěvky):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pro zaměstnavatele, který není soutěžitelem na trhu (obec) – </a:t>
            </a:r>
            <a:r>
              <a:rPr lang="cs-CZ" b="1" dirty="0"/>
              <a:t>nenaplňuje znaky VP</a:t>
            </a:r>
            <a:r>
              <a:rPr lang="cs-CZ" dirty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pro zaměstnavatele, který je soutěžitel na trhu a nevykonává žádné nesoutěžní činnosti – </a:t>
            </a:r>
            <a:r>
              <a:rPr lang="cs-CZ" b="1" dirty="0"/>
              <a:t>naplňuje znaky VP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386512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Veřejné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zprostředkování zaměstnání: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pokud zprostředkování zaměstnání není pro danou organizaci prostředkem obživy tzn. pokud se nejedná o personální agenturu (ÚP, NNO, které umisťují své klienty) – </a:t>
            </a:r>
            <a:r>
              <a:rPr lang="cs-CZ" b="1" dirty="0"/>
              <a:t>nenaplňuje znaky VP</a:t>
            </a:r>
            <a:r>
              <a:rPr lang="cs-CZ" dirty="0"/>
              <a:t>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pokud je zprostředkování zaměstnání pro danou organizaci prostředkem obživy (personální agentury) – </a:t>
            </a:r>
            <a:r>
              <a:rPr lang="cs-CZ" b="1" dirty="0"/>
              <a:t>naplňuje znaky VP</a:t>
            </a:r>
            <a:r>
              <a:rPr lang="cs-CZ" dirty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189262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způsobilé výdaje: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mzdové příspěvky, vzdělávání, rekvalifikace, placené stáže, soft </a:t>
            </a:r>
            <a:r>
              <a:rPr lang="cs-CZ" dirty="0" err="1"/>
              <a:t>skills</a:t>
            </a:r>
            <a:r>
              <a:rPr lang="cs-CZ" dirty="0"/>
              <a:t>,</a:t>
            </a:r>
          </a:p>
          <a:p>
            <a:pPr algn="just"/>
            <a:r>
              <a:rPr lang="cs-CZ" b="1" dirty="0"/>
              <a:t>nezpůsobilé výdaje: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podnikové vzdělávání stávajících zaměstnanců, mzdové příspěvky stávajících zaměstnanců, kariérové poradenství pro žáky ZŠ,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dirty="0"/>
              <a:t>akreditace – příprava rekvalifikačních kurzů.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286469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47</a:t>
            </a:fld>
            <a:endParaRPr lang="cs-CZ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0391275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zákon č. 435/2004 Sb., o zaměstnanosti,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zákon č. 262/2006 Sb., zákoník práce.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48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70237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979712" y="3356992"/>
            <a:ext cx="7272000" cy="730252"/>
          </a:xfrm>
        </p:spPr>
        <p:txBody>
          <a:bodyPr/>
          <a:lstStyle/>
          <a:p>
            <a:r>
              <a:rPr lang="cs-CZ" dirty="0"/>
              <a:t>Prostor pro dotazy</a:t>
            </a:r>
            <a:endParaRPr lang="cs-CZ" sz="2400" b="0" kern="1200" cap="non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1259632" y="3429000"/>
            <a:ext cx="540000" cy="540000"/>
          </a:xfrm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3861048"/>
            <a:ext cx="7920432" cy="2664296"/>
          </a:xfrm>
          <a:prstGeom prst="rect">
            <a:avLst/>
          </a:prstGeom>
          <a:ln>
            <a:noFill/>
          </a:ln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4001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D580BA0-4D50-4250-8D09-4A43986FA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Příprava osob z cílových skupin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2604AA4-D7E8-4A6E-9C15-1BC8F91F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/>
            <a:r>
              <a:rPr lang="cs-CZ" dirty="0"/>
              <a:t>nástroje a činnosti vedoucí k motivaci a aktivizaci cílových skupin k nalezení zaměstnání a jeho udržení,</a:t>
            </a:r>
          </a:p>
          <a:p>
            <a:pPr algn="just"/>
            <a:r>
              <a:rPr lang="cs-CZ" dirty="0"/>
              <a:t>rozvoj základních kompetencí osob z cílových skupin za účelem snazšího uplatnění na trhu práce,</a:t>
            </a:r>
          </a:p>
          <a:p>
            <a:pPr algn="just"/>
            <a:r>
              <a:rPr lang="cs-CZ" dirty="0"/>
              <a:t>aktivity zaměřené na zvýšení orientace osob z cílových skupin v požadavcích trhu práce apod.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2BB1A58B-E640-4E84-A05D-F447CFCC3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95862516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75656" y="3284984"/>
            <a:ext cx="7272000" cy="730252"/>
          </a:xfrm>
        </p:spPr>
        <p:txBody>
          <a:bodyPr/>
          <a:lstStyle/>
          <a:p>
            <a:r>
              <a:rPr lang="cs-CZ" dirty="0"/>
              <a:t>Děkujeme za pozornost</a:t>
            </a:r>
            <a:endParaRPr lang="cs-CZ" sz="2400" b="0" kern="1200" cap="none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4" name="Zástupný symbol pro obrázek 13"/>
          <p:cNvPicPr>
            <a:picLocks noGrp="1" noChangeAspect="1"/>
          </p:cNvPicPr>
          <p:nvPr>
            <p:ph type="pic" sz="quarter" idx="1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>
          <a:xfrm>
            <a:off x="827584" y="3321048"/>
            <a:ext cx="540000" cy="540000"/>
          </a:xfrm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3861048"/>
            <a:ext cx="7920432" cy="2664296"/>
          </a:xfrm>
          <a:prstGeom prst="rect">
            <a:avLst/>
          </a:prstGeom>
          <a:ln>
            <a:noFill/>
          </a:ln>
        </p:spPr>
        <p:txBody>
          <a:bodyPr/>
          <a:lstStyle>
            <a:lvl1pPr marL="432000" indent="-432000" algn="l" defTabSz="914400" rtl="0" eaLnBrk="1" latinLnBrk="0" hangingPunct="1">
              <a:lnSpc>
                <a:spcPts val="288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SzPct val="100000"/>
              <a:buFont typeface="Wingdings" panose="05000000000000000000" pitchFamily="2" charset="2"/>
              <a:buChar char=""/>
              <a:defRPr sz="2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66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8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70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lang="cs-CZ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2000" indent="-252000" algn="l" defTabSz="914400" rtl="0" eaLnBrk="1" latinLnBrk="0" hangingPunct="1">
              <a:lnSpc>
                <a:spcPts val="2400"/>
              </a:lnSpc>
              <a:spcBef>
                <a:spcPts val="300"/>
              </a:spcBef>
              <a:spcAft>
                <a:spcPts val="300"/>
              </a:spcAft>
              <a:buClr>
                <a:schemeClr val="accent2"/>
              </a:buClr>
              <a:buSzPct val="80000"/>
              <a:buFont typeface="Wingdings" panose="05000000000000000000" pitchFamily="2" charset="2"/>
              <a:buChar char="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33010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11F4725-78AF-44F5-8437-DD74057DA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VÝZVA – OPRÁVNĚNÍ ŽADATELÉ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B74C658B-29C9-4E4F-BCB6-E64891EB5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pPr algn="just"/>
            <a:r>
              <a:rPr lang="cs-CZ" dirty="0"/>
              <a:t>Místní akční skupina (MAS); Obce; Dobrovolné svazky obcí; Organizace zřizované obcemi; Organizace zřizované kraji; Příspěvkové organizace; Nestátní neziskové organizace; Obchodní korporace; OSVČ; Poradenské a vzdělávací instituce; Profesní a podnikatelská sdružení; Sociální partneři; Školy </a:t>
            </a:r>
            <a:br>
              <a:rPr lang="cs-CZ" dirty="0"/>
            </a:br>
            <a:r>
              <a:rPr lang="cs-CZ" dirty="0"/>
              <a:t>a školská zařízení. 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1F2A2C0B-5DC7-43CC-BEDB-0932CD8A9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7661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260AA55-4296-43A0-97AA-CC4070390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ŽADATELÉ - SPOLUFINANCOVÁNÍ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xmlns="" id="{8FC40EB7-4539-497B-9442-6250DF3049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87924981"/>
              </p:ext>
            </p:extLst>
          </p:nvPr>
        </p:nvGraphicFramePr>
        <p:xfrm>
          <a:off x="360000" y="1988840"/>
          <a:ext cx="8244249" cy="3444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93102">
                  <a:extLst>
                    <a:ext uri="{9D8B030D-6E8A-4147-A177-3AD203B41FA5}">
                      <a16:colId xmlns:a16="http://schemas.microsoft.com/office/drawing/2014/main" xmlns="" val="1139411114"/>
                    </a:ext>
                  </a:extLst>
                </a:gridCol>
                <a:gridCol w="758041">
                  <a:extLst>
                    <a:ext uri="{9D8B030D-6E8A-4147-A177-3AD203B41FA5}">
                      <a16:colId xmlns:a16="http://schemas.microsoft.com/office/drawing/2014/main" xmlns="" val="1857803280"/>
                    </a:ext>
                  </a:extLst>
                </a:gridCol>
                <a:gridCol w="846553">
                  <a:extLst>
                    <a:ext uri="{9D8B030D-6E8A-4147-A177-3AD203B41FA5}">
                      <a16:colId xmlns:a16="http://schemas.microsoft.com/office/drawing/2014/main" xmlns="" val="876779785"/>
                    </a:ext>
                  </a:extLst>
                </a:gridCol>
                <a:gridCol w="846553">
                  <a:extLst>
                    <a:ext uri="{9D8B030D-6E8A-4147-A177-3AD203B41FA5}">
                      <a16:colId xmlns:a16="http://schemas.microsoft.com/office/drawing/2014/main" xmlns="" val="2714111713"/>
                    </a:ext>
                  </a:extLst>
                </a:gridCol>
              </a:tblGrid>
              <a:tr h="80912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Typ organizace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EU podíl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Státní rozpočet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Příjemce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extLst>
                  <a:ext uri="{0D108BD9-81ED-4DB2-BD59-A6C34878D82A}">
                    <a16:rowId xmlns:a16="http://schemas.microsoft.com/office/drawing/2014/main" xmlns="" val="4146352281"/>
                  </a:ext>
                </a:extLst>
              </a:tr>
              <a:tr h="8033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Školy a školská zařízení zřizovaná ministerstvy dle školského zákona; právnické osoby vykonávající činnost škol a školských zařízení (zapsané ve školském rejstříku)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85 %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15 %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0 %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extLst>
                  <a:ext uri="{0D108BD9-81ED-4DB2-BD59-A6C34878D82A}">
                    <a16:rowId xmlns:a16="http://schemas.microsoft.com/office/drawing/2014/main" xmlns="" val="4104807830"/>
                  </a:ext>
                </a:extLst>
              </a:tr>
              <a:tr h="52350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Obce; dobrovolné svazky obcí, příspěvkové organizace zřizované kraji a obcemi (s výjimkou škol a školských zařízení)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85 %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10 %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>
                          <a:effectLst/>
                        </a:rPr>
                        <a:t>5 %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extLst>
                  <a:ext uri="{0D108BD9-81ED-4DB2-BD59-A6C34878D82A}">
                    <a16:rowId xmlns:a16="http://schemas.microsoft.com/office/drawing/2014/main" xmlns="" val="3432304156"/>
                  </a:ext>
                </a:extLst>
              </a:tr>
              <a:tr h="130804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Soukromoprávní subjekty vykonávající veřejně prospěšnou činnost (mimo sociální podniky): obecně prospěšné společnosti, spolky, ústavy, církve a náboženské společnosti, nadace a nadační fondy, MAS, hospodářská a agrární komora, svazy, asociace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85 %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15 %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0 %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291" marR="43291" marT="9277" marB="0" anchor="b"/>
                </a:tc>
                <a:extLst>
                  <a:ext uri="{0D108BD9-81ED-4DB2-BD59-A6C34878D82A}">
                    <a16:rowId xmlns:a16="http://schemas.microsoft.com/office/drawing/2014/main" xmlns="" val="3663171541"/>
                  </a:ext>
                </a:extLst>
              </a:tr>
            </a:tbl>
          </a:graphicData>
        </a:graphic>
      </p:graphicFrame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D4AFC3F-DC97-4F18-B1C7-5EACB2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9277366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DFC8A6A-149B-4F6A-857F-FE3012468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ŽADATELÉ - SPOLUFINANCOVÁNÍ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342FE056-9478-4DC8-904D-82D5AF79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8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xmlns="" id="{BF173012-6EAF-4492-BB58-2327214A3A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75901"/>
              </p:ext>
            </p:extLst>
          </p:nvPr>
        </p:nvGraphicFramePr>
        <p:xfrm>
          <a:off x="539749" y="2996952"/>
          <a:ext cx="8064501" cy="12686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12792">
                  <a:extLst>
                    <a:ext uri="{9D8B030D-6E8A-4147-A177-3AD203B41FA5}">
                      <a16:colId xmlns:a16="http://schemas.microsoft.com/office/drawing/2014/main" xmlns="" val="3661993332"/>
                    </a:ext>
                  </a:extLst>
                </a:gridCol>
                <a:gridCol w="759159">
                  <a:extLst>
                    <a:ext uri="{9D8B030D-6E8A-4147-A177-3AD203B41FA5}">
                      <a16:colId xmlns:a16="http://schemas.microsoft.com/office/drawing/2014/main" xmlns="" val="229196116"/>
                    </a:ext>
                  </a:extLst>
                </a:gridCol>
                <a:gridCol w="846275">
                  <a:extLst>
                    <a:ext uri="{9D8B030D-6E8A-4147-A177-3AD203B41FA5}">
                      <a16:colId xmlns:a16="http://schemas.microsoft.com/office/drawing/2014/main" xmlns="" val="416569143"/>
                    </a:ext>
                  </a:extLst>
                </a:gridCol>
                <a:gridCol w="846275">
                  <a:extLst>
                    <a:ext uri="{9D8B030D-6E8A-4147-A177-3AD203B41FA5}">
                      <a16:colId xmlns:a16="http://schemas.microsoft.com/office/drawing/2014/main" xmlns="" val="2409987330"/>
                    </a:ext>
                  </a:extLst>
                </a:gridCol>
              </a:tblGrid>
              <a:tr h="52997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/>
                        </a:rPr>
                        <a:t>Typ organizace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EU podíl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Státní rozpočet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Příjemce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extLst>
                  <a:ext uri="{0D108BD9-81ED-4DB2-BD59-A6C34878D82A}">
                    <a16:rowId xmlns:a16="http://schemas.microsoft.com/office/drawing/2014/main" xmlns="" val="1112701448"/>
                  </a:ext>
                </a:extLst>
              </a:tr>
              <a:tr h="7387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Ostatní subjekty: obchodní společnosti, státní podniky, družstva, OSVČ, profesní komory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85 %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0 %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1400" dirty="0">
                          <a:effectLst/>
                        </a:rPr>
                        <a:t>15 %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491" marR="43491" marT="9320" marB="0" anchor="b"/>
                </a:tc>
                <a:extLst>
                  <a:ext uri="{0D108BD9-81ED-4DB2-BD59-A6C34878D82A}">
                    <a16:rowId xmlns:a16="http://schemas.microsoft.com/office/drawing/2014/main" xmlns="" val="1226126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88769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cs-CZ" dirty="0"/>
              <a:t>Výzva – Příklady podporovaných aktivit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0" y="1800000"/>
            <a:ext cx="8064000" cy="4716000"/>
          </a:xfrm>
        </p:spPr>
        <p:txBody>
          <a:bodyPr/>
          <a:lstStyle/>
          <a:p>
            <a:pPr algn="just"/>
            <a:r>
              <a:rPr lang="cs-CZ" dirty="0"/>
              <a:t>viz </a:t>
            </a:r>
            <a:r>
              <a:rPr lang="cs-CZ" i="1" dirty="0"/>
              <a:t>příloha č. 2 výzvy MAS – Popis podporovaných aktivit</a:t>
            </a:r>
          </a:p>
          <a:p>
            <a:pPr algn="just"/>
            <a:r>
              <a:rPr lang="cs-CZ" dirty="0"/>
              <a:t>v každém projektu by měla být zapojena aktivita spojená s tvorbou nových udržitelných pracovních míst, umístěním na volná pracovní místa či zprostředkováním zaměstnání,</a:t>
            </a:r>
          </a:p>
          <a:p>
            <a:pPr marL="0" indent="0" algn="just">
              <a:buNone/>
            </a:pPr>
            <a:r>
              <a:rPr lang="cs-CZ" b="1" dirty="0"/>
              <a:t>Zprostředkování zaměstnání: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cs-CZ" sz="2000" dirty="0"/>
              <a:t>např. realizace činností s vyhledáváním zaměstnání pro osobu, která se o práci uchází, vyhledávání zaměstnanců pro zaměstnavatele, který hledá nové pracovní síly apod.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algn="just"/>
            <a:endParaRPr lang="cs-CZ" i="1" dirty="0"/>
          </a:p>
          <a:p>
            <a:pPr marL="0" indent="0">
              <a:buNone/>
            </a:pPr>
            <a:endParaRPr lang="cs-CZ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BF083-4774-43B1-9AB0-5CC1AC5DD8E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26909569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">
  <a:themeElements>
    <a:clrScheme name="MPSV">
      <a:dk1>
        <a:srgbClr val="084A8B"/>
      </a:dk1>
      <a:lt1>
        <a:srgbClr val="F5F5F5"/>
      </a:lt1>
      <a:dk2>
        <a:srgbClr val="AFDDFA"/>
      </a:dk2>
      <a:lt2>
        <a:srgbClr val="F5F5F5"/>
      </a:lt2>
      <a:accent1>
        <a:srgbClr val="084A8B"/>
      </a:accent1>
      <a:accent2>
        <a:srgbClr val="5FBBF5"/>
      </a:accent2>
      <a:accent3>
        <a:srgbClr val="D7EEFC"/>
      </a:accent3>
      <a:accent4>
        <a:srgbClr val="FFCC00"/>
      </a:accent4>
      <a:accent5>
        <a:srgbClr val="AFDDFA"/>
      </a:accent5>
      <a:accent6>
        <a:srgbClr val="AF0100"/>
      </a:accent6>
      <a:hlink>
        <a:srgbClr val="084A8B"/>
      </a:hlink>
      <a:folHlink>
        <a:srgbClr val="084A8B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4191</TotalTime>
  <Words>3272</Words>
  <Application>Microsoft Office PowerPoint</Application>
  <PresentationFormat>Předvádění na obrazovce (4:3)</PresentationFormat>
  <Paragraphs>493</Paragraphs>
  <Slides>50</Slides>
  <Notes>27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1" baseType="lpstr">
      <vt:lpstr>prezentace</vt:lpstr>
      <vt:lpstr>Seminář pro žadatele</vt:lpstr>
      <vt:lpstr>Harmonogram semináře</vt:lpstr>
      <vt:lpstr>Výzva - informace</vt:lpstr>
      <vt:lpstr>VÝZVA - Cílová skupina </vt:lpstr>
      <vt:lpstr>Příprava osob z cílových skupin</vt:lpstr>
      <vt:lpstr>VÝZVA – OPRÁVNĚNÍ ŽADATELÉ</vt:lpstr>
      <vt:lpstr>ŽADATELÉ - SPOLUFINANCOVÁNÍ</vt:lpstr>
      <vt:lpstr>ŽADATELÉ - SPOLUFINANCOVÁNÍ</vt:lpstr>
      <vt:lpstr>Výzva – Příklady podporovaných aktivit</vt:lpstr>
      <vt:lpstr>VÝZVA – příklady Podporovaných AKTIVIT</vt:lpstr>
      <vt:lpstr>Výzva – příklady podporovaných aktivit</vt:lpstr>
      <vt:lpstr>Výzva – příklady podporovaných aktivit</vt:lpstr>
      <vt:lpstr>VÝZVA – NEPODPOROVANÉ AKTIVITY</vt:lpstr>
      <vt:lpstr>Způsobilost výdajů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Věcná způsobilost výdajů </vt:lpstr>
      <vt:lpstr>PŘÍJMY PROJEKTU</vt:lpstr>
      <vt:lpstr>časová způsobilost výdajů</vt:lpstr>
      <vt:lpstr>Způsob vytvoření žádosti</vt:lpstr>
      <vt:lpstr>Způsob vytvoření žádosti</vt:lpstr>
      <vt:lpstr>Fáze hodnocení – detail příloha č.1 výzvy mas</vt:lpstr>
      <vt:lpstr>Podpora opatření  v oblasti zaměstnanosti</vt:lpstr>
      <vt:lpstr>Hlavní cíl opatření</vt:lpstr>
      <vt:lpstr>Vymezení oprávněných partnerů</vt:lpstr>
      <vt:lpstr>Zapojení ÚP ČR DO Projektů</vt:lpstr>
      <vt:lpstr>Příklady Veřejné podpory</vt:lpstr>
      <vt:lpstr>Příklady Veřejné podpory</vt:lpstr>
      <vt:lpstr>Příklady Veřejné podpory</vt:lpstr>
      <vt:lpstr>Příklady Veřejné podpory</vt:lpstr>
      <vt:lpstr>Příklady Veřejné podpory</vt:lpstr>
      <vt:lpstr>Příklady</vt:lpstr>
      <vt:lpstr>Snímek 47</vt:lpstr>
      <vt:lpstr>Právní předpisy</vt:lpstr>
      <vt:lpstr>Prostor pro dotazy</vt:lpstr>
      <vt:lpstr>Děkujeme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ROZLOŽENÍ SNÍMKŮ A TISK PREZENTACÍ</dc:title>
  <dc:creator>Murlová Kateřina Mgr. (MPSV)</dc:creator>
  <cp:lastModifiedBy>ulicna.katerina</cp:lastModifiedBy>
  <cp:revision>519</cp:revision>
  <cp:lastPrinted>2017-02-10T16:02:53Z</cp:lastPrinted>
  <dcterms:created xsi:type="dcterms:W3CDTF">2015-02-20T08:23:15Z</dcterms:created>
  <dcterms:modified xsi:type="dcterms:W3CDTF">2019-05-07T20:19:31Z</dcterms:modified>
</cp:coreProperties>
</file>